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7" autoAdjust="0"/>
    <p:restoredTop sz="94660"/>
  </p:normalViewPr>
  <p:slideViewPr>
    <p:cSldViewPr snapToGrid="0">
      <p:cViewPr varScale="1">
        <p:scale>
          <a:sx n="73" d="100"/>
          <a:sy n="73" d="100"/>
        </p:scale>
        <p:origin x="121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16B89-A57B-43BB-83AA-BBA47AB0C0EC}" type="datetimeFigureOut">
              <a:rPr lang="pl-PL" smtClean="0"/>
              <a:t>14.05.2023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80541-9365-4E6C-AF6D-2AAF84644D6B}" type="slidenum">
              <a:rPr lang="pl-PL" smtClean="0"/>
              <a:t>‹#›</a:t>
            </a:fld>
            <a:endParaRPr lang="pl-PL"/>
          </a:p>
        </p:txBody>
      </p:sp>
    </p:spTree>
    <p:extLst>
      <p:ext uri="{BB962C8B-B14F-4D97-AF65-F5344CB8AC3E}">
        <p14:creationId xmlns:p14="http://schemas.microsoft.com/office/powerpoint/2010/main" val="407034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B280541-9365-4E6C-AF6D-2AAF84644D6B}" type="slidenum">
              <a:rPr lang="pl-PL" smtClean="0"/>
              <a:t>19</a:t>
            </a:fld>
            <a:endParaRPr lang="pl-PL"/>
          </a:p>
        </p:txBody>
      </p:sp>
    </p:spTree>
    <p:extLst>
      <p:ext uri="{BB962C8B-B14F-4D97-AF65-F5344CB8AC3E}">
        <p14:creationId xmlns:p14="http://schemas.microsoft.com/office/powerpoint/2010/main" val="354902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B280541-9365-4E6C-AF6D-2AAF84644D6B}" type="slidenum">
              <a:rPr lang="pl-PL" smtClean="0"/>
              <a:t>29</a:t>
            </a:fld>
            <a:endParaRPr lang="pl-PL"/>
          </a:p>
        </p:txBody>
      </p:sp>
    </p:spTree>
    <p:extLst>
      <p:ext uri="{BB962C8B-B14F-4D97-AF65-F5344CB8AC3E}">
        <p14:creationId xmlns:p14="http://schemas.microsoft.com/office/powerpoint/2010/main" val="167785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30ADD4-2DC6-E6B3-A64F-7E861443407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D796DF12-8242-2B30-AA43-B6C2BE4E22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93723B6-C3F6-5CAD-38BA-03CA530D5DB3}"/>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DF756F65-D014-4B87-3A57-16538E31414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0875B0D-9EBF-1C2C-E202-332FA2E41920}"/>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296107294"/>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7748D7-FB75-1951-D970-C316027DC679}"/>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B2F2910-4374-8DDA-FB13-6946788675A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78A6A34-63A4-4F25-A3D7-27F60C7610BE}"/>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C18A8EEE-B34A-4680-E81D-C3139BB4EEA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7979963-E886-5BCF-05FD-9940576F6568}"/>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1037835550"/>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75126D5-5E8B-DE1F-F917-4218D811836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FB7DD16-8A52-7799-26DE-EE3C4AFCF69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C8C6723-155C-8E77-105E-BCEC9516422C}"/>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0E578E55-498D-85B8-0C3C-846F635CB5A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57903B3-048A-B224-30E8-1D68F352FE94}"/>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204158356"/>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10F5BE-FA2D-2C8D-062D-0CE0849D847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C1EA294-5E19-0656-41AF-608523890BB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5659E00-8A7C-C3B9-2952-6ED0513EA47B}"/>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BDC64A47-8C12-6BEF-3CB0-E0F08D17994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22872DC-8878-5056-7C79-679D390E33DE}"/>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2265689664"/>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A72036-B113-F41B-FB3D-A975631130D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38D9D8C-8E13-1790-FF6C-3F5B990DD4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46AD118-F46D-6AC7-B01E-42F25C32165E}"/>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BA9E6056-01DD-54BB-853C-CBB0F0DFE96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E0B1148-B942-8E4B-8A33-FC0543CCC56A}"/>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132665174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B1B44A-4858-E0E7-E5FE-E266C56C327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D93B940-93BB-1A96-2988-85DDF724F7F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D4A0E72-5AA8-085C-1B0B-622866ABA3D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53ABC37D-9935-9AC5-F151-41F4A5735548}"/>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6" name="Symbol zastępczy stopki 5">
            <a:extLst>
              <a:ext uri="{FF2B5EF4-FFF2-40B4-BE49-F238E27FC236}">
                <a16:creationId xmlns:a16="http://schemas.microsoft.com/office/drawing/2014/main" id="{06EC4B78-E1D0-5A46-5909-A6547AD35FB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67D7839-B738-F59F-14CF-22C6841DF8AE}"/>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3291778211"/>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F15357-EDAA-00F0-790E-A26E80FC151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EF247CA1-A890-5D6E-1FE5-AACE92685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9DF5666-C637-26CE-6E3D-F988B1C19E6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DCE99FB-7C77-1C1A-D234-C2DBEB3B2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1B8C8ED-2258-7B85-2F36-7E97B1BDE78F}"/>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A769520-B187-60A6-6A1A-74FF72A17A6A}"/>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8" name="Symbol zastępczy stopki 7">
            <a:extLst>
              <a:ext uri="{FF2B5EF4-FFF2-40B4-BE49-F238E27FC236}">
                <a16:creationId xmlns:a16="http://schemas.microsoft.com/office/drawing/2014/main" id="{F5306C1A-0509-1337-FD8C-F4A084BBFDD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DE7C216-7D1F-F138-C0B8-AFD4492EDF26}"/>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37703851"/>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409DBF-4E8B-4EB3-5640-EB9282E23D0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6571B09A-F537-165A-D2AF-0C36F9B88A8A}"/>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4" name="Symbol zastępczy stopki 3">
            <a:extLst>
              <a:ext uri="{FF2B5EF4-FFF2-40B4-BE49-F238E27FC236}">
                <a16:creationId xmlns:a16="http://schemas.microsoft.com/office/drawing/2014/main" id="{2C558670-D316-623F-9433-517D1002E3FA}"/>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2951033-ABD3-E949-C4A4-24AFEE70FD8F}"/>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537325081"/>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D4D5C45-1F45-41BD-DF38-8806E3A55A2D}"/>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3" name="Symbol zastępczy stopki 2">
            <a:extLst>
              <a:ext uri="{FF2B5EF4-FFF2-40B4-BE49-F238E27FC236}">
                <a16:creationId xmlns:a16="http://schemas.microsoft.com/office/drawing/2014/main" id="{3760146F-FEC6-C144-5734-DF084780AEC0}"/>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15483277-111A-49C5-35B8-8C9C14FDAA26}"/>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3779884759"/>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B7B9F-6A2F-3978-CD88-C1EF0DEE6D4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6DE7778B-1794-E411-5511-1008B70EE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EA5B3996-2D7A-F276-E0E9-88AD0B308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A749BF6-EF27-38B4-796D-C9B5FAA3A090}"/>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6" name="Symbol zastępczy stopki 5">
            <a:extLst>
              <a:ext uri="{FF2B5EF4-FFF2-40B4-BE49-F238E27FC236}">
                <a16:creationId xmlns:a16="http://schemas.microsoft.com/office/drawing/2014/main" id="{4F5A377E-FE5D-5EAA-C5B2-B41F97F7DA0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2AD9E78-BC1C-96F0-4C88-A80F48AFDC9E}"/>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905646648"/>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81B672-A210-500F-9365-8FEB7026593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1508EE7-981A-B25C-C94A-763D436F3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3AC2182-B5BC-8405-A7F3-DAB394F04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C5534B5-FFA2-F6E9-9C2C-8832583207C9}"/>
              </a:ext>
            </a:extLst>
          </p:cNvPr>
          <p:cNvSpPr>
            <a:spLocks noGrp="1"/>
          </p:cNvSpPr>
          <p:nvPr>
            <p:ph type="dt" sz="half" idx="10"/>
          </p:nvPr>
        </p:nvSpPr>
        <p:spPr/>
        <p:txBody>
          <a:bodyPr/>
          <a:lstStyle/>
          <a:p>
            <a:fld id="{FC547915-D4ED-4131-8FFB-D4D16D8867DF}" type="datetimeFigureOut">
              <a:rPr lang="pl-PL" smtClean="0"/>
              <a:t>14.05.2023</a:t>
            </a:fld>
            <a:endParaRPr lang="pl-PL"/>
          </a:p>
        </p:txBody>
      </p:sp>
      <p:sp>
        <p:nvSpPr>
          <p:cNvPr id="6" name="Symbol zastępczy stopki 5">
            <a:extLst>
              <a:ext uri="{FF2B5EF4-FFF2-40B4-BE49-F238E27FC236}">
                <a16:creationId xmlns:a16="http://schemas.microsoft.com/office/drawing/2014/main" id="{B6B4ED50-0889-EF0E-0B1E-8391E788D9D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EF67EA4-A7A1-4667-5A6A-4426FD736E0B}"/>
              </a:ext>
            </a:extLst>
          </p:cNvPr>
          <p:cNvSpPr>
            <a:spLocks noGrp="1"/>
          </p:cNvSpPr>
          <p:nvPr>
            <p:ph type="sldNum" sz="quarter" idx="12"/>
          </p:nvPr>
        </p:nvSpPr>
        <p:spPr/>
        <p:txBody>
          <a:bodyPr/>
          <a:lstStyle/>
          <a:p>
            <a:fld id="{D27B6F72-AAFA-4F91-914A-71DB045DE8CD}" type="slidenum">
              <a:rPr lang="pl-PL" smtClean="0"/>
              <a:t>‹#›</a:t>
            </a:fld>
            <a:endParaRPr lang="pl-PL"/>
          </a:p>
        </p:txBody>
      </p:sp>
    </p:spTree>
    <p:extLst>
      <p:ext uri="{BB962C8B-B14F-4D97-AF65-F5344CB8AC3E}">
        <p14:creationId xmlns:p14="http://schemas.microsoft.com/office/powerpoint/2010/main" val="4165568890"/>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83AF112-2A48-4BE3-18C2-7280E82ED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BD7F361-9C89-35B3-CAB2-954A0C0EB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FE8DB5A-E316-2740-CF58-4B2EC4D8D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47915-D4ED-4131-8FFB-D4D16D8867DF}" type="datetimeFigureOut">
              <a:rPr lang="pl-PL" smtClean="0"/>
              <a:t>14.05.2023</a:t>
            </a:fld>
            <a:endParaRPr lang="pl-PL"/>
          </a:p>
        </p:txBody>
      </p:sp>
      <p:sp>
        <p:nvSpPr>
          <p:cNvPr id="5" name="Symbol zastępczy stopki 4">
            <a:extLst>
              <a:ext uri="{FF2B5EF4-FFF2-40B4-BE49-F238E27FC236}">
                <a16:creationId xmlns:a16="http://schemas.microsoft.com/office/drawing/2014/main" id="{FA0C5E27-9342-ABE0-B42B-CA3EE2674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C8A2BD98-4AD6-8298-86E9-CC38724A78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B6F72-AAFA-4F91-914A-71DB045DE8CD}" type="slidenum">
              <a:rPr lang="pl-PL" smtClean="0"/>
              <a:t>‹#›</a:t>
            </a:fld>
            <a:endParaRPr lang="pl-PL"/>
          </a:p>
        </p:txBody>
      </p:sp>
    </p:spTree>
    <p:extLst>
      <p:ext uri="{BB962C8B-B14F-4D97-AF65-F5344CB8AC3E}">
        <p14:creationId xmlns:p14="http://schemas.microsoft.com/office/powerpoint/2010/main" val="1640724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B19CC9A-1B5A-90DE-5C4F-2AEFF508314A}"/>
              </a:ext>
            </a:extLst>
          </p:cNvPr>
          <p:cNvSpPr txBox="1"/>
          <p:nvPr/>
        </p:nvSpPr>
        <p:spPr>
          <a:xfrm>
            <a:off x="349957" y="293511"/>
            <a:ext cx="8974666" cy="4339650"/>
          </a:xfrm>
          <a:prstGeom prst="rect">
            <a:avLst/>
          </a:prstGeom>
          <a:solidFill>
            <a:schemeClr val="bg1">
              <a:lumMod val="85000"/>
            </a:schemeClr>
          </a:solidFill>
          <a:ln w="76200">
            <a:solidFill>
              <a:schemeClr val="bg1">
                <a:lumMod val="50000"/>
              </a:schemeClr>
            </a:solidFill>
          </a:ln>
          <a:effectLst>
            <a:glow rad="139700">
              <a:schemeClr val="accent3">
                <a:satMod val="175000"/>
                <a:alpha val="40000"/>
              </a:schemeClr>
            </a:glow>
          </a:effectLst>
        </p:spPr>
        <p:txBody>
          <a:bodyPr wrap="square" rtlCol="0">
            <a:spAutoFit/>
          </a:bodyPr>
          <a:lstStyle/>
          <a:p>
            <a:pPr algn="ctr"/>
            <a:r>
              <a:rPr lang="pl-PL" sz="13800" dirty="0"/>
              <a:t>PRĘDKOŚĆ WOKÓŁ NAS</a:t>
            </a:r>
          </a:p>
        </p:txBody>
      </p:sp>
      <p:sp>
        <p:nvSpPr>
          <p:cNvPr id="3" name="pole tekstowe 2">
            <a:extLst>
              <a:ext uri="{FF2B5EF4-FFF2-40B4-BE49-F238E27FC236}">
                <a16:creationId xmlns:a16="http://schemas.microsoft.com/office/drawing/2014/main" id="{96FCE8C9-8724-85DC-0DE5-57662E88E481}"/>
              </a:ext>
            </a:extLst>
          </p:cNvPr>
          <p:cNvSpPr txBox="1"/>
          <p:nvPr/>
        </p:nvSpPr>
        <p:spPr>
          <a:xfrm>
            <a:off x="5610578" y="4978400"/>
            <a:ext cx="6366933" cy="1600438"/>
          </a:xfrm>
          <a:prstGeom prst="rect">
            <a:avLst/>
          </a:prstGeom>
          <a:solidFill>
            <a:schemeClr val="accent1">
              <a:lumMod val="40000"/>
              <a:lumOff val="60000"/>
            </a:schemeClr>
          </a:solidFill>
          <a:ln w="76200">
            <a:solidFill>
              <a:srgbClr val="0070C0"/>
            </a:solidFill>
          </a:ln>
          <a:effectLst>
            <a:glow rad="139700">
              <a:schemeClr val="accent1">
                <a:satMod val="175000"/>
                <a:alpha val="40000"/>
              </a:schemeClr>
            </a:glow>
          </a:effectLst>
        </p:spPr>
        <p:txBody>
          <a:bodyPr wrap="square" rtlCol="0">
            <a:spAutoFit/>
          </a:bodyPr>
          <a:lstStyle/>
          <a:p>
            <a:r>
              <a:rPr lang="pl-PL" dirty="0"/>
              <a:t>przygotowała:</a:t>
            </a:r>
          </a:p>
          <a:p>
            <a:r>
              <a:rPr lang="pl-PL" sz="3200" b="1" dirty="0"/>
              <a:t>KINGA DRÓŻDŻ</a:t>
            </a:r>
          </a:p>
          <a:p>
            <a:r>
              <a:rPr lang="pl-PL" sz="2400" dirty="0"/>
              <a:t>klasa: </a:t>
            </a:r>
            <a:r>
              <a:rPr lang="pl-PL" sz="2400" b="1" dirty="0"/>
              <a:t>I A</a:t>
            </a:r>
          </a:p>
          <a:p>
            <a:r>
              <a:rPr lang="pl-PL" sz="2400" dirty="0"/>
              <a:t>I LO im. J Słowackiego w Częstochowie</a:t>
            </a:r>
          </a:p>
        </p:txBody>
      </p:sp>
    </p:spTree>
    <p:extLst>
      <p:ext uri="{BB962C8B-B14F-4D97-AF65-F5344CB8AC3E}">
        <p14:creationId xmlns:p14="http://schemas.microsoft.com/office/powerpoint/2010/main" val="1567983711"/>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44A5B57-4009-1F82-6B7E-C6E76263761C}"/>
              </a:ext>
            </a:extLst>
          </p:cNvPr>
          <p:cNvSpPr txBox="1"/>
          <p:nvPr/>
        </p:nvSpPr>
        <p:spPr>
          <a:xfrm>
            <a:off x="2081462" y="258868"/>
            <a:ext cx="7411453" cy="646331"/>
          </a:xfrm>
          <a:prstGeom prst="rect">
            <a:avLst/>
          </a:prstGeom>
          <a:noFill/>
        </p:spPr>
        <p:txBody>
          <a:bodyPr wrap="square">
            <a:spAutoFit/>
          </a:bodyPr>
          <a:lstStyle/>
          <a:p>
            <a:r>
              <a:rPr lang="pl-PL" sz="3600" b="1" dirty="0"/>
              <a:t>DROGA DO SZKOŁY PRZEBYTA PIESZO</a:t>
            </a:r>
          </a:p>
        </p:txBody>
      </p:sp>
      <p:pic>
        <p:nvPicPr>
          <p:cNvPr id="4" name="Obraz 3">
            <a:extLst>
              <a:ext uri="{FF2B5EF4-FFF2-40B4-BE49-F238E27FC236}">
                <a16:creationId xmlns:a16="http://schemas.microsoft.com/office/drawing/2014/main" id="{1BDD29AB-6720-526B-C158-C3D897DE39BD}"/>
              </a:ext>
            </a:extLst>
          </p:cNvPr>
          <p:cNvPicPr>
            <a:picLocks noChangeAspect="1"/>
          </p:cNvPicPr>
          <p:nvPr/>
        </p:nvPicPr>
        <p:blipFill>
          <a:blip r:embed="rId2"/>
          <a:stretch>
            <a:fillRect/>
          </a:stretch>
        </p:blipFill>
        <p:spPr>
          <a:xfrm>
            <a:off x="790073" y="968425"/>
            <a:ext cx="10804357" cy="5630707"/>
          </a:xfrm>
          <a:prstGeom prst="rect">
            <a:avLst/>
          </a:prstGeom>
        </p:spPr>
      </p:pic>
    </p:spTree>
    <p:extLst>
      <p:ext uri="{BB962C8B-B14F-4D97-AF65-F5344CB8AC3E}">
        <p14:creationId xmlns:p14="http://schemas.microsoft.com/office/powerpoint/2010/main" val="2340381605"/>
      </p:ext>
    </p:extLst>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AB7D03E-CBE5-7B7D-2901-7ABB190EFBE4}"/>
              </a:ext>
            </a:extLst>
          </p:cNvPr>
          <p:cNvSpPr txBox="1"/>
          <p:nvPr/>
        </p:nvSpPr>
        <p:spPr>
          <a:xfrm>
            <a:off x="320842" y="228123"/>
            <a:ext cx="11550315" cy="6401753"/>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3200" dirty="0"/>
              <a:t>Przebyta droga-650 metrów.</a:t>
            </a:r>
          </a:p>
          <a:p>
            <a:r>
              <a:rPr lang="pl-PL" sz="3200" dirty="0"/>
              <a:t>Czas ogólny drogi do szkoły 7 minut 25 sekund a czas samego ruchu to 6 minut 17 sekund. Różnica w czasach spowodowana była tym, że droga ta prowadziła przez przejście dla pieszych na ruchliwym skrzyżowaniu i podczas badania czekałam na zielone światło by przejść na drugą stronę.</a:t>
            </a:r>
          </a:p>
          <a:p>
            <a:r>
              <a:rPr lang="pl-PL" sz="3200" dirty="0"/>
              <a:t>Uzyskałam średnią prędkość 5,23 km/h a średnia prędkość samego ruchu wynosiła 6,18 km/h. Najwyższą prędkość z jaką szłam to 12,24 km/h. </a:t>
            </a:r>
          </a:p>
          <a:p>
            <a:r>
              <a:rPr lang="pl-PL" sz="3200" dirty="0"/>
              <a:t>Na przedstawionych wykresach możemy prześledzić ile wynosiła prędkość w poszczególnych metrach przebytej drogi lub ile wynosiła w stosunku do czasu pokonanego dystansu.</a:t>
            </a:r>
          </a:p>
          <a:p>
            <a:endParaRPr lang="pl-PL" sz="1200" dirty="0"/>
          </a:p>
        </p:txBody>
      </p:sp>
    </p:spTree>
    <p:extLst>
      <p:ext uri="{BB962C8B-B14F-4D97-AF65-F5344CB8AC3E}">
        <p14:creationId xmlns:p14="http://schemas.microsoft.com/office/powerpoint/2010/main" val="3291110714"/>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D5B08A5-F01B-144D-CF29-17E6FC429CD7}"/>
              </a:ext>
            </a:extLst>
          </p:cNvPr>
          <p:cNvSpPr txBox="1"/>
          <p:nvPr/>
        </p:nvSpPr>
        <p:spPr>
          <a:xfrm>
            <a:off x="463030" y="458956"/>
            <a:ext cx="11265940" cy="5940088"/>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dirty="0"/>
          </a:p>
          <a:p>
            <a:r>
              <a:rPr lang="pl-PL" sz="4400" dirty="0"/>
              <a:t>W drugim etapie drogę do szkoły pokonałam autobusem komunikacji miejskiej. Pomiar rozpoczęłam od wyjścia z mojego bloku poprzez dojście na przystanek, oczekiwanie na przyjazd autobusu, jazdę autobusem jeden przystanek i dojście z przystanku do wejścia do szkoły. W tym przypadku aplikacja zarejestrowała następujące wyniki. </a:t>
            </a:r>
          </a:p>
        </p:txBody>
      </p:sp>
    </p:spTree>
    <p:extLst>
      <p:ext uri="{BB962C8B-B14F-4D97-AF65-F5344CB8AC3E}">
        <p14:creationId xmlns:p14="http://schemas.microsoft.com/office/powerpoint/2010/main" val="1719105747"/>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58159EF-9F2A-5348-BF25-77C6A7F3FE2B}"/>
              </a:ext>
            </a:extLst>
          </p:cNvPr>
          <p:cNvSpPr txBox="1"/>
          <p:nvPr/>
        </p:nvSpPr>
        <p:spPr>
          <a:xfrm>
            <a:off x="1814539" y="133032"/>
            <a:ext cx="8562919" cy="646331"/>
          </a:xfrm>
          <a:prstGeom prst="rect">
            <a:avLst/>
          </a:prstGeom>
          <a:noFill/>
        </p:spPr>
        <p:txBody>
          <a:bodyPr wrap="square">
            <a:spAutoFit/>
          </a:bodyPr>
          <a:lstStyle/>
          <a:p>
            <a:r>
              <a:rPr lang="pl-PL" sz="3600" b="1" dirty="0"/>
              <a:t>DROGA DO SZKOŁY PRZEBYTA AUTOBUSEM</a:t>
            </a:r>
          </a:p>
        </p:txBody>
      </p:sp>
      <p:pic>
        <p:nvPicPr>
          <p:cNvPr id="5" name="Obraz 4">
            <a:extLst>
              <a:ext uri="{FF2B5EF4-FFF2-40B4-BE49-F238E27FC236}">
                <a16:creationId xmlns:a16="http://schemas.microsoft.com/office/drawing/2014/main" id="{1DE305E7-21D5-91BE-5E96-1337674221A5}"/>
              </a:ext>
            </a:extLst>
          </p:cNvPr>
          <p:cNvPicPr>
            <a:picLocks noChangeAspect="1"/>
          </p:cNvPicPr>
          <p:nvPr/>
        </p:nvPicPr>
        <p:blipFill>
          <a:blip r:embed="rId2"/>
          <a:stretch>
            <a:fillRect/>
          </a:stretch>
        </p:blipFill>
        <p:spPr>
          <a:xfrm>
            <a:off x="1044385" y="950494"/>
            <a:ext cx="2706928" cy="5562781"/>
          </a:xfrm>
          <a:prstGeom prst="rect">
            <a:avLst/>
          </a:prstGeom>
        </p:spPr>
      </p:pic>
      <p:pic>
        <p:nvPicPr>
          <p:cNvPr id="6" name="Obraz 5">
            <a:extLst>
              <a:ext uri="{FF2B5EF4-FFF2-40B4-BE49-F238E27FC236}">
                <a16:creationId xmlns:a16="http://schemas.microsoft.com/office/drawing/2014/main" id="{62A40C95-7379-134D-65F2-E79EBC36DE05}"/>
              </a:ext>
            </a:extLst>
          </p:cNvPr>
          <p:cNvPicPr>
            <a:picLocks noChangeAspect="1"/>
          </p:cNvPicPr>
          <p:nvPr/>
        </p:nvPicPr>
        <p:blipFill>
          <a:blip r:embed="rId3"/>
          <a:stretch>
            <a:fillRect/>
          </a:stretch>
        </p:blipFill>
        <p:spPr>
          <a:xfrm>
            <a:off x="4741583" y="950494"/>
            <a:ext cx="2708833" cy="5562781"/>
          </a:xfrm>
          <a:prstGeom prst="rect">
            <a:avLst/>
          </a:prstGeom>
        </p:spPr>
      </p:pic>
      <p:pic>
        <p:nvPicPr>
          <p:cNvPr id="7" name="Obraz 6">
            <a:extLst>
              <a:ext uri="{FF2B5EF4-FFF2-40B4-BE49-F238E27FC236}">
                <a16:creationId xmlns:a16="http://schemas.microsoft.com/office/drawing/2014/main" id="{74ABF1E3-C221-8EE6-9E88-0245B625DFDF}"/>
              </a:ext>
            </a:extLst>
          </p:cNvPr>
          <p:cNvPicPr>
            <a:picLocks noChangeAspect="1"/>
          </p:cNvPicPr>
          <p:nvPr/>
        </p:nvPicPr>
        <p:blipFill>
          <a:blip r:embed="rId4"/>
          <a:stretch>
            <a:fillRect/>
          </a:stretch>
        </p:blipFill>
        <p:spPr>
          <a:xfrm>
            <a:off x="8440923" y="950494"/>
            <a:ext cx="2706692" cy="5562781"/>
          </a:xfrm>
          <a:prstGeom prst="rect">
            <a:avLst/>
          </a:prstGeom>
        </p:spPr>
      </p:pic>
      <p:pic>
        <p:nvPicPr>
          <p:cNvPr id="8" name="Obraz 7">
            <a:extLst>
              <a:ext uri="{FF2B5EF4-FFF2-40B4-BE49-F238E27FC236}">
                <a16:creationId xmlns:a16="http://schemas.microsoft.com/office/drawing/2014/main" id="{D90B7FAB-6584-58A4-43F5-88C83DBB9C13}"/>
              </a:ext>
            </a:extLst>
          </p:cNvPr>
          <p:cNvPicPr>
            <a:picLocks noChangeAspect="1"/>
          </p:cNvPicPr>
          <p:nvPr/>
        </p:nvPicPr>
        <p:blipFill>
          <a:blip r:embed="rId5"/>
          <a:stretch>
            <a:fillRect/>
          </a:stretch>
        </p:blipFill>
        <p:spPr>
          <a:xfrm>
            <a:off x="4741584" y="1263316"/>
            <a:ext cx="2032196" cy="339916"/>
          </a:xfrm>
          <a:prstGeom prst="rect">
            <a:avLst/>
          </a:prstGeom>
        </p:spPr>
      </p:pic>
      <p:pic>
        <p:nvPicPr>
          <p:cNvPr id="9" name="Obraz 8">
            <a:extLst>
              <a:ext uri="{FF2B5EF4-FFF2-40B4-BE49-F238E27FC236}">
                <a16:creationId xmlns:a16="http://schemas.microsoft.com/office/drawing/2014/main" id="{01B49FE8-F406-A74C-7975-50A8FBB707ED}"/>
              </a:ext>
            </a:extLst>
          </p:cNvPr>
          <p:cNvPicPr>
            <a:picLocks noChangeAspect="1"/>
          </p:cNvPicPr>
          <p:nvPr/>
        </p:nvPicPr>
        <p:blipFill>
          <a:blip r:embed="rId5"/>
          <a:stretch>
            <a:fillRect/>
          </a:stretch>
        </p:blipFill>
        <p:spPr>
          <a:xfrm>
            <a:off x="8440687" y="1260284"/>
            <a:ext cx="2038818" cy="342948"/>
          </a:xfrm>
          <a:prstGeom prst="rect">
            <a:avLst/>
          </a:prstGeom>
        </p:spPr>
      </p:pic>
    </p:spTree>
    <p:extLst>
      <p:ext uri="{BB962C8B-B14F-4D97-AF65-F5344CB8AC3E}">
        <p14:creationId xmlns:p14="http://schemas.microsoft.com/office/powerpoint/2010/main" val="298375308"/>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9947E4A-C16E-30E4-00D3-92E28A878679}"/>
              </a:ext>
            </a:extLst>
          </p:cNvPr>
          <p:cNvSpPr txBox="1"/>
          <p:nvPr/>
        </p:nvSpPr>
        <p:spPr>
          <a:xfrm>
            <a:off x="218573" y="151179"/>
            <a:ext cx="11754853" cy="6555641"/>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2800" dirty="0"/>
              <a:t>Przebyta droga 930 metrów.</a:t>
            </a:r>
          </a:p>
          <a:p>
            <a:r>
              <a:rPr lang="pl-PL" sz="2800" dirty="0"/>
              <a:t>Czas ogólny drogi 8 minut 50 sekund, czas samego ruchu to 4 minuty 40 sekund. Różnica czasowa wynikła z tego że około 4 minuty czekałam  na przystanku na przyjazd autobusu.</a:t>
            </a:r>
          </a:p>
          <a:p>
            <a:r>
              <a:rPr lang="pl-PL" sz="2800" dirty="0"/>
              <a:t>Średnia prędkość ogólna wynosiła 6,3 km/h, a średnia prędkość samego ruchu to 11,89 km/h. W tym badaniu uzyskałam maksymalną prędkość 28,96 km/h. Autobus nie osiągał maksymalnej dozwolonej przepisami ruchu drogowego prędkości ponieważ po drodze mieliśmy skrzyżowanie z sygnalizacją świetlną a poszczególne odcinki drogi były stosunkowo krótkie.</a:t>
            </a:r>
          </a:p>
          <a:p>
            <a:r>
              <a:rPr lang="pl-PL" sz="2800" dirty="0"/>
              <a:t>Tutaj wykresy prędkości w stosunku do drogi i do czasu nie pokrywają się jak to było w wcześniejszym badaniu gdyż autobus jechał czasowo krótko ale pokonał prawie połowę ogólnej drogi do szkoły. Na wykresie zależności prędkości od casu doskonale widzimy kiedy stałam na przystanku ponieważ wykres pokazuje zerową prędkość pomimo biegnącego czasu. </a:t>
            </a:r>
          </a:p>
        </p:txBody>
      </p:sp>
    </p:spTree>
    <p:extLst>
      <p:ext uri="{BB962C8B-B14F-4D97-AF65-F5344CB8AC3E}">
        <p14:creationId xmlns:p14="http://schemas.microsoft.com/office/powerpoint/2010/main" val="1921077381"/>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0CCB62F-D6E8-0731-7912-690F7E63A5C5}"/>
              </a:ext>
            </a:extLst>
          </p:cNvPr>
          <p:cNvSpPr txBox="1"/>
          <p:nvPr/>
        </p:nvSpPr>
        <p:spPr>
          <a:xfrm>
            <a:off x="170447" y="428178"/>
            <a:ext cx="11851106" cy="5262979"/>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dirty="0"/>
          </a:p>
          <a:p>
            <a:r>
              <a:rPr lang="pl-PL" sz="4400" dirty="0"/>
              <a:t>W trzecim etapie drogę do szkoły pokonałam samochodem osobowym. Pomiar rozpoczęłam od wyjścia z mojego bloku, dojścia do samochodu zaparkowanego na przyblokowym parkingu, wyjazd z osiedla i jazdę po kolei trzema ulicami i drogą dojazdową do budynku szkoły. Aplikacja zarejestrowała następujące wyniki.</a:t>
            </a:r>
          </a:p>
        </p:txBody>
      </p:sp>
    </p:spTree>
    <p:extLst>
      <p:ext uri="{BB962C8B-B14F-4D97-AF65-F5344CB8AC3E}">
        <p14:creationId xmlns:p14="http://schemas.microsoft.com/office/powerpoint/2010/main" val="476024076"/>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D2EDC92-356E-FD13-7CAE-152CA61ADD1B}"/>
              </a:ext>
            </a:extLst>
          </p:cNvPr>
          <p:cNvSpPr txBox="1"/>
          <p:nvPr/>
        </p:nvSpPr>
        <p:spPr>
          <a:xfrm>
            <a:off x="1285036" y="265948"/>
            <a:ext cx="9035716" cy="646331"/>
          </a:xfrm>
          <a:prstGeom prst="rect">
            <a:avLst/>
          </a:prstGeom>
          <a:noFill/>
        </p:spPr>
        <p:txBody>
          <a:bodyPr wrap="square">
            <a:spAutoFit/>
          </a:bodyPr>
          <a:lstStyle/>
          <a:p>
            <a:r>
              <a:rPr lang="pl-PL" sz="3600" b="1" dirty="0"/>
              <a:t>DROGA DO SZKOŁY PRZEBYTA SAMOCHODEM</a:t>
            </a:r>
          </a:p>
        </p:txBody>
      </p:sp>
      <p:pic>
        <p:nvPicPr>
          <p:cNvPr id="5" name="Obraz 4">
            <a:extLst>
              <a:ext uri="{FF2B5EF4-FFF2-40B4-BE49-F238E27FC236}">
                <a16:creationId xmlns:a16="http://schemas.microsoft.com/office/drawing/2014/main" id="{4D98D604-3FEF-7930-E2CB-5EF9208D29E8}"/>
              </a:ext>
            </a:extLst>
          </p:cNvPr>
          <p:cNvPicPr>
            <a:picLocks noChangeAspect="1"/>
          </p:cNvPicPr>
          <p:nvPr/>
        </p:nvPicPr>
        <p:blipFill>
          <a:blip r:embed="rId2"/>
          <a:stretch>
            <a:fillRect/>
          </a:stretch>
        </p:blipFill>
        <p:spPr>
          <a:xfrm>
            <a:off x="1056539" y="1070809"/>
            <a:ext cx="2686038" cy="5522495"/>
          </a:xfrm>
          <a:prstGeom prst="rect">
            <a:avLst/>
          </a:prstGeom>
        </p:spPr>
      </p:pic>
      <p:pic>
        <p:nvPicPr>
          <p:cNvPr id="6" name="Obraz 5">
            <a:extLst>
              <a:ext uri="{FF2B5EF4-FFF2-40B4-BE49-F238E27FC236}">
                <a16:creationId xmlns:a16="http://schemas.microsoft.com/office/drawing/2014/main" id="{96304E1B-D905-97B4-726F-C6E0D203BB07}"/>
              </a:ext>
            </a:extLst>
          </p:cNvPr>
          <p:cNvPicPr>
            <a:picLocks noChangeAspect="1"/>
          </p:cNvPicPr>
          <p:nvPr/>
        </p:nvPicPr>
        <p:blipFill>
          <a:blip r:embed="rId3"/>
          <a:stretch>
            <a:fillRect/>
          </a:stretch>
        </p:blipFill>
        <p:spPr>
          <a:xfrm>
            <a:off x="4795912" y="1070809"/>
            <a:ext cx="2688017" cy="5522495"/>
          </a:xfrm>
          <a:prstGeom prst="rect">
            <a:avLst/>
          </a:prstGeom>
        </p:spPr>
      </p:pic>
      <p:pic>
        <p:nvPicPr>
          <p:cNvPr id="7" name="Obraz 6">
            <a:extLst>
              <a:ext uri="{FF2B5EF4-FFF2-40B4-BE49-F238E27FC236}">
                <a16:creationId xmlns:a16="http://schemas.microsoft.com/office/drawing/2014/main" id="{1EABC13B-E251-5407-511D-4B1083E232F6}"/>
              </a:ext>
            </a:extLst>
          </p:cNvPr>
          <p:cNvPicPr>
            <a:picLocks noChangeAspect="1"/>
          </p:cNvPicPr>
          <p:nvPr/>
        </p:nvPicPr>
        <p:blipFill>
          <a:blip r:embed="rId4"/>
          <a:stretch>
            <a:fillRect/>
          </a:stretch>
        </p:blipFill>
        <p:spPr>
          <a:xfrm>
            <a:off x="8537264" y="1070809"/>
            <a:ext cx="2688017" cy="5527289"/>
          </a:xfrm>
          <a:prstGeom prst="rect">
            <a:avLst/>
          </a:prstGeom>
        </p:spPr>
      </p:pic>
      <p:pic>
        <p:nvPicPr>
          <p:cNvPr id="8" name="Obraz 7">
            <a:extLst>
              <a:ext uri="{FF2B5EF4-FFF2-40B4-BE49-F238E27FC236}">
                <a16:creationId xmlns:a16="http://schemas.microsoft.com/office/drawing/2014/main" id="{EDD7ABA8-DF9E-EAB7-FFAF-0AA1828AF58A}"/>
              </a:ext>
            </a:extLst>
          </p:cNvPr>
          <p:cNvPicPr>
            <a:picLocks noChangeAspect="1"/>
          </p:cNvPicPr>
          <p:nvPr/>
        </p:nvPicPr>
        <p:blipFill>
          <a:blip r:embed="rId5"/>
          <a:stretch>
            <a:fillRect/>
          </a:stretch>
        </p:blipFill>
        <p:spPr>
          <a:xfrm>
            <a:off x="4795913" y="1387868"/>
            <a:ext cx="2013962" cy="352474"/>
          </a:xfrm>
          <a:prstGeom prst="rect">
            <a:avLst/>
          </a:prstGeom>
        </p:spPr>
      </p:pic>
      <p:pic>
        <p:nvPicPr>
          <p:cNvPr id="9" name="Obraz 8">
            <a:extLst>
              <a:ext uri="{FF2B5EF4-FFF2-40B4-BE49-F238E27FC236}">
                <a16:creationId xmlns:a16="http://schemas.microsoft.com/office/drawing/2014/main" id="{2BA52F5E-C278-3276-EBF2-6185309128AC}"/>
              </a:ext>
            </a:extLst>
          </p:cNvPr>
          <p:cNvPicPr>
            <a:picLocks noChangeAspect="1"/>
          </p:cNvPicPr>
          <p:nvPr/>
        </p:nvPicPr>
        <p:blipFill>
          <a:blip r:embed="rId5"/>
          <a:stretch>
            <a:fillRect/>
          </a:stretch>
        </p:blipFill>
        <p:spPr>
          <a:xfrm>
            <a:off x="8537264" y="1387868"/>
            <a:ext cx="1990368" cy="352474"/>
          </a:xfrm>
          <a:prstGeom prst="rect">
            <a:avLst/>
          </a:prstGeom>
        </p:spPr>
      </p:pic>
    </p:spTree>
    <p:extLst>
      <p:ext uri="{BB962C8B-B14F-4D97-AF65-F5344CB8AC3E}">
        <p14:creationId xmlns:p14="http://schemas.microsoft.com/office/powerpoint/2010/main" val="1268141974"/>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7EF2C48-413A-2914-2D5B-337CDE0BD748}"/>
              </a:ext>
            </a:extLst>
          </p:cNvPr>
          <p:cNvSpPr txBox="1"/>
          <p:nvPr/>
        </p:nvSpPr>
        <p:spPr>
          <a:xfrm>
            <a:off x="264695" y="443567"/>
            <a:ext cx="11610473" cy="5940088"/>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3200" dirty="0"/>
              <a:t>Przebyta droga 1 kilometr 390 metrów pokonana w ogólnym czasie 5 minut 21 sekund ale czas ruchu wynosił tylko 3 minuty 59 sekundy.</a:t>
            </a:r>
          </a:p>
          <a:p>
            <a:r>
              <a:rPr lang="pl-PL" sz="3200" dirty="0"/>
              <a:t>Średnia prędkość wyniosła 15,58 km/h a średnia prędkość samego ruchu to 20,94 km/h.</a:t>
            </a:r>
          </a:p>
          <a:p>
            <a:r>
              <a:rPr lang="pl-PL" sz="3200" dirty="0"/>
              <a:t>Podczas tego badania uzyskałam maksymalną prędkość wynoszącą 45 km/h.</a:t>
            </a:r>
          </a:p>
          <a:p>
            <a:r>
              <a:rPr lang="pl-PL" sz="3200" dirty="0"/>
              <a:t>Tutaj wykresy są podobne tylko w niektórych częściach ze względu na wyższą prędkość i mijanie po drodze sygnalizacji świetlnej. Widzimy tutaj moment zanim ruszyliśmy po dojściu do auta. Układ ulic spowodował że droga przebyta samochodem okazała się najdłuższa.</a:t>
            </a:r>
          </a:p>
          <a:p>
            <a:endParaRPr lang="pl-PL" sz="1200" dirty="0"/>
          </a:p>
          <a:p>
            <a:r>
              <a:rPr lang="pl-PL" sz="3200" dirty="0"/>
              <a:t>Wszystkie wyniki przedstawiłam i porównałam w jednej tabeli. </a:t>
            </a:r>
          </a:p>
        </p:txBody>
      </p:sp>
    </p:spTree>
    <p:extLst>
      <p:ext uri="{BB962C8B-B14F-4D97-AF65-F5344CB8AC3E}">
        <p14:creationId xmlns:p14="http://schemas.microsoft.com/office/powerpoint/2010/main" val="1157569075"/>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CC579207-89C2-34EF-1F15-35E8AFD5E37A}"/>
              </a:ext>
            </a:extLst>
          </p:cNvPr>
          <p:cNvSpPr txBox="1"/>
          <p:nvPr/>
        </p:nvSpPr>
        <p:spPr>
          <a:xfrm>
            <a:off x="2189747" y="469231"/>
            <a:ext cx="9200147" cy="5715001"/>
          </a:xfrm>
          <a:prstGeom prst="rect">
            <a:avLst/>
          </a:prstGeom>
          <a:noFill/>
        </p:spPr>
        <p:txBody>
          <a:bodyPr wrap="square" rtlCol="0">
            <a:spAutoFit/>
          </a:bodyPr>
          <a:lstStyle/>
          <a:p>
            <a:endParaRPr lang="pl-PL" dirty="0"/>
          </a:p>
        </p:txBody>
      </p:sp>
      <p:graphicFrame>
        <p:nvGraphicFramePr>
          <p:cNvPr id="10" name="Tabela 9">
            <a:extLst>
              <a:ext uri="{FF2B5EF4-FFF2-40B4-BE49-F238E27FC236}">
                <a16:creationId xmlns:a16="http://schemas.microsoft.com/office/drawing/2014/main" id="{FA99B379-BD52-1D0F-CC39-3E3392D847F1}"/>
              </a:ext>
            </a:extLst>
          </p:cNvPr>
          <p:cNvGraphicFramePr>
            <a:graphicFrameLocks noGrp="1"/>
          </p:cNvGraphicFramePr>
          <p:nvPr>
            <p:extLst>
              <p:ext uri="{D42A27DB-BD31-4B8C-83A1-F6EECF244321}">
                <p14:modId xmlns:p14="http://schemas.microsoft.com/office/powerpoint/2010/main" val="2347397630"/>
              </p:ext>
            </p:extLst>
          </p:nvPr>
        </p:nvGraphicFramePr>
        <p:xfrm>
          <a:off x="421907" y="256071"/>
          <a:ext cx="11248725" cy="6460958"/>
        </p:xfrm>
        <a:graphic>
          <a:graphicData uri="http://schemas.openxmlformats.org/drawingml/2006/table">
            <a:tbl>
              <a:tblPr firstRow="1" firstCol="1" bandRow="1">
                <a:tableStyleId>{5940675A-B579-460E-94D1-54222C63F5DA}</a:tableStyleId>
              </a:tblPr>
              <a:tblGrid>
                <a:gridCol w="1606807">
                  <a:extLst>
                    <a:ext uri="{9D8B030D-6E8A-4147-A177-3AD203B41FA5}">
                      <a16:colId xmlns:a16="http://schemas.microsoft.com/office/drawing/2014/main" val="1872784811"/>
                    </a:ext>
                  </a:extLst>
                </a:gridCol>
                <a:gridCol w="1606807">
                  <a:extLst>
                    <a:ext uri="{9D8B030D-6E8A-4147-A177-3AD203B41FA5}">
                      <a16:colId xmlns:a16="http://schemas.microsoft.com/office/drawing/2014/main" val="4063851398"/>
                    </a:ext>
                  </a:extLst>
                </a:gridCol>
                <a:gridCol w="1606807">
                  <a:extLst>
                    <a:ext uri="{9D8B030D-6E8A-4147-A177-3AD203B41FA5}">
                      <a16:colId xmlns:a16="http://schemas.microsoft.com/office/drawing/2014/main" val="3269335860"/>
                    </a:ext>
                  </a:extLst>
                </a:gridCol>
                <a:gridCol w="1606807">
                  <a:extLst>
                    <a:ext uri="{9D8B030D-6E8A-4147-A177-3AD203B41FA5}">
                      <a16:colId xmlns:a16="http://schemas.microsoft.com/office/drawing/2014/main" val="153546866"/>
                    </a:ext>
                  </a:extLst>
                </a:gridCol>
                <a:gridCol w="1606807">
                  <a:extLst>
                    <a:ext uri="{9D8B030D-6E8A-4147-A177-3AD203B41FA5}">
                      <a16:colId xmlns:a16="http://schemas.microsoft.com/office/drawing/2014/main" val="1392781876"/>
                    </a:ext>
                  </a:extLst>
                </a:gridCol>
                <a:gridCol w="1607345">
                  <a:extLst>
                    <a:ext uri="{9D8B030D-6E8A-4147-A177-3AD203B41FA5}">
                      <a16:colId xmlns:a16="http://schemas.microsoft.com/office/drawing/2014/main" val="1618853417"/>
                    </a:ext>
                  </a:extLst>
                </a:gridCol>
                <a:gridCol w="1607345">
                  <a:extLst>
                    <a:ext uri="{9D8B030D-6E8A-4147-A177-3AD203B41FA5}">
                      <a16:colId xmlns:a16="http://schemas.microsoft.com/office/drawing/2014/main" val="3126960687"/>
                    </a:ext>
                  </a:extLst>
                </a:gridCol>
              </a:tblGrid>
              <a:tr h="2318380">
                <a:tc>
                  <a:txBody>
                    <a:bodyPr/>
                    <a:lstStyle/>
                    <a:p>
                      <a:pPr algn="ctr"/>
                      <a:r>
                        <a:rPr lang="pl-PL" sz="7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2000" dirty="0">
                          <a:effectLst/>
                        </a:rPr>
                        <a:t>długość trasy</a:t>
                      </a:r>
                      <a:endParaRPr lang="pl-PL" sz="1000" dirty="0">
                        <a:effectLst/>
                      </a:endParaRPr>
                    </a:p>
                    <a:p>
                      <a:pPr algn="ctr"/>
                      <a:r>
                        <a:rPr lang="pl-PL" sz="2000" dirty="0">
                          <a:effectLst/>
                        </a:rPr>
                        <a:t> </a:t>
                      </a:r>
                      <a:endParaRPr lang="pl-PL" sz="1000" dirty="0">
                        <a:effectLst/>
                      </a:endParaRPr>
                    </a:p>
                    <a:p>
                      <a:pPr algn="ctr"/>
                      <a:r>
                        <a:rPr lang="pl-PL" sz="2000" dirty="0">
                          <a:effectLst/>
                        </a:rPr>
                        <a:t>km</a:t>
                      </a:r>
                      <a:r>
                        <a:rPr lang="pl-PL" sz="7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1400" dirty="0">
                          <a:effectLst/>
                        </a:rPr>
                        <a:t> </a:t>
                      </a:r>
                      <a:endParaRPr lang="pl-PL" sz="700" dirty="0">
                        <a:effectLst/>
                      </a:endParaRPr>
                    </a:p>
                    <a:p>
                      <a:pPr algn="ctr"/>
                      <a:r>
                        <a:rPr lang="pl-PL" sz="2000" dirty="0">
                          <a:effectLst/>
                        </a:rPr>
                        <a:t>czas ogólny</a:t>
                      </a:r>
                      <a:endParaRPr lang="pl-PL" sz="1000" dirty="0">
                        <a:effectLst/>
                      </a:endParaRPr>
                    </a:p>
                    <a:p>
                      <a:pPr algn="ctr"/>
                      <a:r>
                        <a:rPr lang="pl-PL" sz="2000" dirty="0">
                          <a:effectLst/>
                        </a:rPr>
                        <a:t> </a:t>
                      </a:r>
                      <a:endParaRPr lang="pl-PL" sz="1000" dirty="0">
                        <a:effectLst/>
                      </a:endParaRPr>
                    </a:p>
                    <a:p>
                      <a:pPr algn="ctr"/>
                      <a:r>
                        <a:rPr lang="pl-PL" sz="2000" dirty="0">
                          <a:effectLst/>
                        </a:rPr>
                        <a:t>min</a:t>
                      </a:r>
                      <a:endParaRPr lang="pl-PL" sz="1000" dirty="0">
                        <a:effectLst/>
                      </a:endParaRPr>
                    </a:p>
                    <a:p>
                      <a:pPr algn="ctr"/>
                      <a:r>
                        <a:rPr lang="pl-PL" sz="1400" dirty="0">
                          <a:effectLst/>
                        </a:rPr>
                        <a:t> </a:t>
                      </a:r>
                      <a:endParaRPr lang="pl-PL" sz="700" dirty="0">
                        <a:effectLst/>
                      </a:endParaRPr>
                    </a:p>
                    <a:p>
                      <a:pPr algn="l"/>
                      <a:r>
                        <a:rPr lang="pl-PL" sz="14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2000" dirty="0">
                          <a:effectLst/>
                        </a:rPr>
                        <a:t>czas ruchu</a:t>
                      </a:r>
                      <a:endParaRPr lang="pl-PL" sz="1000" dirty="0">
                        <a:effectLst/>
                      </a:endParaRPr>
                    </a:p>
                    <a:p>
                      <a:pPr algn="ctr"/>
                      <a:r>
                        <a:rPr lang="pl-PL" sz="2000" dirty="0">
                          <a:effectLst/>
                        </a:rPr>
                        <a:t> </a:t>
                      </a:r>
                      <a:endParaRPr lang="pl-PL" sz="1000" dirty="0">
                        <a:effectLst/>
                      </a:endParaRPr>
                    </a:p>
                    <a:p>
                      <a:pPr algn="ctr"/>
                      <a:r>
                        <a:rPr lang="pl-PL" sz="2000" dirty="0">
                          <a:effectLst/>
                        </a:rPr>
                        <a:t>min</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l"/>
                      <a:r>
                        <a:rPr lang="pl-PL" sz="700" dirty="0">
                          <a:effectLst/>
                        </a:rPr>
                        <a:t> </a:t>
                      </a:r>
                    </a:p>
                    <a:p>
                      <a:pPr algn="ctr"/>
                      <a:r>
                        <a:rPr lang="pl-PL" sz="1800" dirty="0">
                          <a:effectLst/>
                        </a:rPr>
                        <a:t>średnia prędkość ogólna</a:t>
                      </a:r>
                      <a:endParaRPr lang="pl-PL" sz="900" dirty="0">
                        <a:effectLst/>
                      </a:endParaRPr>
                    </a:p>
                    <a:p>
                      <a:pPr algn="ctr"/>
                      <a:r>
                        <a:rPr lang="pl-PL" sz="1800" dirty="0">
                          <a:effectLst/>
                        </a:rPr>
                        <a:t> </a:t>
                      </a:r>
                      <a:endParaRPr lang="pl-PL" sz="900" dirty="0">
                        <a:effectLst/>
                      </a:endParaRPr>
                    </a:p>
                    <a:p>
                      <a:pPr algn="ctr"/>
                      <a:r>
                        <a:rPr lang="pl-PL" sz="1800" dirty="0">
                          <a:effectLst/>
                        </a:rPr>
                        <a:t>km/h</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l"/>
                      <a:r>
                        <a:rPr lang="pl-PL" sz="700" dirty="0">
                          <a:effectLst/>
                        </a:rPr>
                        <a:t> </a:t>
                      </a:r>
                    </a:p>
                    <a:p>
                      <a:pPr algn="ctr"/>
                      <a:r>
                        <a:rPr lang="pl-PL" sz="2000" dirty="0">
                          <a:effectLst/>
                        </a:rPr>
                        <a:t>Średnia prędkość ruchu</a:t>
                      </a:r>
                      <a:endParaRPr lang="pl-PL" sz="1000" dirty="0">
                        <a:effectLst/>
                      </a:endParaRPr>
                    </a:p>
                    <a:p>
                      <a:pPr algn="ctr"/>
                      <a:r>
                        <a:rPr lang="pl-PL" sz="1200" dirty="0">
                          <a:effectLst/>
                        </a:rPr>
                        <a:t> </a:t>
                      </a:r>
                      <a:endParaRPr lang="pl-PL" sz="600" dirty="0">
                        <a:effectLst/>
                      </a:endParaRPr>
                    </a:p>
                    <a:p>
                      <a:pPr algn="ctr"/>
                      <a:r>
                        <a:rPr lang="pl-PL" sz="2000" dirty="0">
                          <a:effectLst/>
                        </a:rPr>
                        <a:t>km/h</a:t>
                      </a:r>
                      <a:endParaRPr lang="pl-PL"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2000" dirty="0">
                          <a:effectLst/>
                        </a:rPr>
                        <a:t>maksymalna prędkość</a:t>
                      </a:r>
                      <a:endParaRPr lang="pl-PL" sz="1000" dirty="0">
                        <a:effectLst/>
                      </a:endParaRPr>
                    </a:p>
                    <a:p>
                      <a:pPr algn="l"/>
                      <a:r>
                        <a:rPr lang="pl-PL" sz="2400" dirty="0">
                          <a:effectLst/>
                        </a:rPr>
                        <a:t> </a:t>
                      </a:r>
                      <a:endParaRPr lang="pl-PL" sz="1050" dirty="0">
                        <a:effectLst/>
                      </a:endParaRPr>
                    </a:p>
                    <a:p>
                      <a:pPr algn="ctr"/>
                      <a:r>
                        <a:rPr lang="pl-PL" sz="2000" dirty="0">
                          <a:effectLst/>
                        </a:rPr>
                        <a:t>km/h</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extLst>
                  <a:ext uri="{0D108BD9-81ED-4DB2-BD59-A6C34878D82A}">
                    <a16:rowId xmlns:a16="http://schemas.microsoft.com/office/drawing/2014/main" val="721656449"/>
                  </a:ext>
                </a:extLst>
              </a:tr>
              <a:tr h="1331832">
                <a:tc>
                  <a:txBody>
                    <a:bodyPr/>
                    <a:lstStyle/>
                    <a:p>
                      <a:pPr algn="ctr"/>
                      <a:r>
                        <a:rPr lang="pl-PL" sz="700" dirty="0">
                          <a:effectLst/>
                        </a:rPr>
                        <a:t> </a:t>
                      </a:r>
                    </a:p>
                    <a:p>
                      <a:pPr algn="ctr"/>
                      <a:r>
                        <a:rPr lang="pl-PL" sz="7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0,65</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7,25</a:t>
                      </a:r>
                      <a:endParaRPr lang="pl-PL" sz="700">
                        <a:effectLst/>
                      </a:endParaRPr>
                    </a:p>
                    <a:p>
                      <a:pPr algn="ctr"/>
                      <a:r>
                        <a:rPr lang="pl-PL" sz="700">
                          <a:effectLst/>
                        </a:rPr>
                        <a:t> </a:t>
                      </a:r>
                    </a:p>
                    <a:p>
                      <a:pPr algn="ctr"/>
                      <a:r>
                        <a:rPr lang="pl-PL" sz="700">
                          <a:effectLst/>
                        </a:rPr>
                        <a:t> </a:t>
                      </a:r>
                    </a:p>
                    <a:p>
                      <a:pPr algn="ctr"/>
                      <a:r>
                        <a:rPr lang="pl-PL" sz="700">
                          <a:effectLst/>
                        </a:rPr>
                        <a:t> </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6,17</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5,23</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3000" dirty="0">
                          <a:effectLst/>
                        </a:rPr>
                        <a:t>6,18</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12,24</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extLst>
                  <a:ext uri="{0D108BD9-81ED-4DB2-BD59-A6C34878D82A}">
                    <a16:rowId xmlns:a16="http://schemas.microsoft.com/office/drawing/2014/main" val="1981247889"/>
                  </a:ext>
                </a:extLst>
              </a:tr>
              <a:tr h="1284959">
                <a:tc>
                  <a:txBody>
                    <a:bodyPr/>
                    <a:lstStyle/>
                    <a:p>
                      <a:pPr algn="ctr"/>
                      <a:r>
                        <a:rPr lang="pl-PL" sz="700" dirty="0">
                          <a:effectLst/>
                        </a:rPr>
                        <a:t> </a:t>
                      </a:r>
                    </a:p>
                    <a:p>
                      <a:pPr algn="ctr"/>
                      <a:r>
                        <a:rPr lang="pl-PL" sz="7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0,93</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8,50</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4,40</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6,30</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11,89</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28,96</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extLst>
                  <a:ext uri="{0D108BD9-81ED-4DB2-BD59-A6C34878D82A}">
                    <a16:rowId xmlns:a16="http://schemas.microsoft.com/office/drawing/2014/main" val="1659941649"/>
                  </a:ext>
                </a:extLst>
              </a:tr>
              <a:tr h="1525787">
                <a:tc>
                  <a:txBody>
                    <a:bodyPr/>
                    <a:lstStyle/>
                    <a:p>
                      <a:pPr algn="ctr"/>
                      <a:r>
                        <a:rPr lang="pl-PL" sz="700" dirty="0">
                          <a:effectLst/>
                        </a:rPr>
                        <a:t> </a:t>
                      </a:r>
                    </a:p>
                    <a:p>
                      <a:pPr algn="ctr"/>
                      <a:r>
                        <a:rPr lang="pl-PL" sz="7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1,39</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5,21</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3000" dirty="0">
                          <a:effectLst/>
                        </a:rPr>
                        <a:t>3,59</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15,58</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a:effectLst/>
                        </a:rPr>
                        <a:t> </a:t>
                      </a:r>
                    </a:p>
                    <a:p>
                      <a:pPr algn="ctr"/>
                      <a:r>
                        <a:rPr lang="pl-PL" sz="700">
                          <a:effectLst/>
                        </a:rPr>
                        <a:t> </a:t>
                      </a:r>
                    </a:p>
                    <a:p>
                      <a:pPr algn="ctr"/>
                      <a:r>
                        <a:rPr lang="pl-PL" sz="3000">
                          <a:effectLst/>
                        </a:rPr>
                        <a:t>20,94</a:t>
                      </a:r>
                      <a:endParaRPr lang="pl-PL" sz="70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tc>
                  <a:txBody>
                    <a:bodyPr/>
                    <a:lstStyle/>
                    <a:p>
                      <a:pPr algn="ctr"/>
                      <a:r>
                        <a:rPr lang="pl-PL" sz="700" dirty="0">
                          <a:effectLst/>
                        </a:rPr>
                        <a:t> </a:t>
                      </a:r>
                    </a:p>
                    <a:p>
                      <a:pPr algn="ctr"/>
                      <a:r>
                        <a:rPr lang="pl-PL" sz="700" dirty="0">
                          <a:effectLst/>
                        </a:rPr>
                        <a:t> </a:t>
                      </a:r>
                    </a:p>
                    <a:p>
                      <a:pPr algn="ctr"/>
                      <a:r>
                        <a:rPr lang="pl-PL" sz="3000" dirty="0">
                          <a:effectLst/>
                        </a:rPr>
                        <a:t>45,00</a:t>
                      </a:r>
                      <a:endParaRPr lang="pl-PL" sz="700" dirty="0">
                        <a:effectLst/>
                      </a:endParaRPr>
                    </a:p>
                    <a:p>
                      <a:pPr algn="l"/>
                      <a:r>
                        <a:rPr lang="pl-PL" sz="3000" dirty="0">
                          <a:effectLst/>
                        </a:rPr>
                        <a:t> </a:t>
                      </a:r>
                      <a:endParaRPr lang="pl-PL"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285" marR="43285" marT="0" marB="0"/>
                </a:tc>
                <a:extLst>
                  <a:ext uri="{0D108BD9-81ED-4DB2-BD59-A6C34878D82A}">
                    <a16:rowId xmlns:a16="http://schemas.microsoft.com/office/drawing/2014/main" val="1229086619"/>
                  </a:ext>
                </a:extLst>
              </a:tr>
            </a:tbl>
          </a:graphicData>
        </a:graphic>
      </p:graphicFrame>
      <p:pic>
        <p:nvPicPr>
          <p:cNvPr id="18" name="Obraz 17">
            <a:extLst>
              <a:ext uri="{FF2B5EF4-FFF2-40B4-BE49-F238E27FC236}">
                <a16:creationId xmlns:a16="http://schemas.microsoft.com/office/drawing/2014/main" id="{924C6B9A-9AEC-D00E-E724-08CE2706460F}"/>
              </a:ext>
            </a:extLst>
          </p:cNvPr>
          <p:cNvPicPr>
            <a:picLocks noChangeAspect="1"/>
          </p:cNvPicPr>
          <p:nvPr/>
        </p:nvPicPr>
        <p:blipFill>
          <a:blip r:embed="rId2"/>
          <a:stretch>
            <a:fillRect/>
          </a:stretch>
        </p:blipFill>
        <p:spPr>
          <a:xfrm>
            <a:off x="656072" y="2646631"/>
            <a:ext cx="1236345" cy="1236345"/>
          </a:xfrm>
          <a:prstGeom prst="rect">
            <a:avLst/>
          </a:prstGeom>
        </p:spPr>
      </p:pic>
      <p:pic>
        <p:nvPicPr>
          <p:cNvPr id="19" name="Obraz 18">
            <a:extLst>
              <a:ext uri="{FF2B5EF4-FFF2-40B4-BE49-F238E27FC236}">
                <a16:creationId xmlns:a16="http://schemas.microsoft.com/office/drawing/2014/main" id="{C7B345BD-5265-382A-FB43-61EEF328A4C8}"/>
              </a:ext>
            </a:extLst>
          </p:cNvPr>
          <p:cNvPicPr>
            <a:picLocks noChangeAspect="1"/>
          </p:cNvPicPr>
          <p:nvPr/>
        </p:nvPicPr>
        <p:blipFill>
          <a:blip r:embed="rId3"/>
          <a:stretch>
            <a:fillRect/>
          </a:stretch>
        </p:blipFill>
        <p:spPr>
          <a:xfrm>
            <a:off x="521368" y="4028628"/>
            <a:ext cx="1409700" cy="1091279"/>
          </a:xfrm>
          <a:prstGeom prst="rect">
            <a:avLst/>
          </a:prstGeom>
        </p:spPr>
      </p:pic>
      <p:pic>
        <p:nvPicPr>
          <p:cNvPr id="20" name="Obraz 19">
            <a:extLst>
              <a:ext uri="{FF2B5EF4-FFF2-40B4-BE49-F238E27FC236}">
                <a16:creationId xmlns:a16="http://schemas.microsoft.com/office/drawing/2014/main" id="{1D8EE6A8-0B84-B8A2-40D7-022E0F4539B8}"/>
              </a:ext>
            </a:extLst>
          </p:cNvPr>
          <p:cNvPicPr>
            <a:picLocks noChangeAspect="1"/>
          </p:cNvPicPr>
          <p:nvPr/>
        </p:nvPicPr>
        <p:blipFill>
          <a:blip r:embed="rId4"/>
          <a:stretch>
            <a:fillRect/>
          </a:stretch>
        </p:blipFill>
        <p:spPr>
          <a:xfrm>
            <a:off x="543427" y="5277880"/>
            <a:ext cx="1387641" cy="1387641"/>
          </a:xfrm>
          <a:prstGeom prst="rect">
            <a:avLst/>
          </a:prstGeom>
        </p:spPr>
      </p:pic>
    </p:spTree>
    <p:extLst>
      <p:ext uri="{BB962C8B-B14F-4D97-AF65-F5344CB8AC3E}">
        <p14:creationId xmlns:p14="http://schemas.microsoft.com/office/powerpoint/2010/main" val="2750227493"/>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35ED973-FECC-8E45-6CCD-A9CF8C5ED53E}"/>
              </a:ext>
            </a:extLst>
          </p:cNvPr>
          <p:cNvSpPr txBox="1"/>
          <p:nvPr/>
        </p:nvSpPr>
        <p:spPr>
          <a:xfrm>
            <a:off x="194510" y="428178"/>
            <a:ext cx="11802979" cy="6217087"/>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000" dirty="0"/>
          </a:p>
          <a:p>
            <a:r>
              <a:rPr lang="pl-PL" sz="3200" dirty="0"/>
              <a:t>Widzimy, że najkrótszą drogę do szkoły pokonuję idąc pieszo, jest to 650 metrów, a najszybciej dotrę do szkoły samochodem bo w czasie ogólnym 5 minut 21 sekund pomimo że droga wynosiła aż 1 kilometr 390 metrów.</a:t>
            </a:r>
          </a:p>
          <a:p>
            <a:r>
              <a:rPr lang="pl-PL" sz="3200" dirty="0"/>
              <a:t>Jazda autobusem nie jest zbyt korzystna bo czas dotarcia do szkoły wynosił 8 minut 50 sekund ze względu na czas oczekiwania na przystanku.</a:t>
            </a:r>
          </a:p>
          <a:p>
            <a:r>
              <a:rPr lang="pl-PL" sz="3200" dirty="0"/>
              <a:t>Biorąc pod uwagę aspekty ekonomiczne czyli że paliwo do samochodu kosztuje, a jadąc autobusem trzeba kupić bilet możemy stwierdzić że najkorzystniej w moim przypadku będzie chodzić do szkoły pieszo ponieważ pokonam najkrótszy odcinek drogi i będę tylko o 2 minuty później niż samochodem osobowym no i ruch to zdrowie.                                                                                                                                                    </a:t>
            </a:r>
          </a:p>
        </p:txBody>
      </p:sp>
    </p:spTree>
    <p:extLst>
      <p:ext uri="{BB962C8B-B14F-4D97-AF65-F5344CB8AC3E}">
        <p14:creationId xmlns:p14="http://schemas.microsoft.com/office/powerpoint/2010/main" val="1869664283"/>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05D91E2-3A67-7C11-52F1-7527CCC1F413}"/>
              </a:ext>
            </a:extLst>
          </p:cNvPr>
          <p:cNvSpPr txBox="1"/>
          <p:nvPr/>
        </p:nvSpPr>
        <p:spPr>
          <a:xfrm>
            <a:off x="228600" y="228601"/>
            <a:ext cx="11718758" cy="6278642"/>
          </a:xfrm>
          <a:prstGeom prst="rect">
            <a:avLst/>
          </a:prstGeom>
          <a:noFill/>
          <a:ln w="38100">
            <a:solidFill>
              <a:srgbClr val="C00000"/>
            </a:solidFill>
          </a:ln>
          <a:effectLst>
            <a:glow rad="63500">
              <a:schemeClr val="accent3">
                <a:satMod val="175000"/>
                <a:alpha val="40000"/>
              </a:schemeClr>
            </a:glow>
          </a:effectLst>
        </p:spPr>
        <p:txBody>
          <a:bodyPr wrap="square" rtlCol="0">
            <a:spAutoFit/>
          </a:bodyPr>
          <a:lstStyle/>
          <a:p>
            <a:r>
              <a:rPr lang="pl-PL" sz="3200" b="1" dirty="0"/>
              <a:t>    Witam.</a:t>
            </a:r>
          </a:p>
          <a:p>
            <a:endParaRPr lang="pl-PL" sz="1400" dirty="0"/>
          </a:p>
          <a:p>
            <a:r>
              <a:rPr lang="pl-PL" sz="2800" dirty="0"/>
              <a:t>Przygotowałam projekt pod tytułem „Prędkość wokół nas”. Podczas tego projektu zbadam z jakimi prędkościami się poruszamy oraz jaka jest wiarygodność wskazań prędkościomierza w samochodzie.</a:t>
            </a:r>
          </a:p>
          <a:p>
            <a:endParaRPr lang="pl-PL" sz="1400" dirty="0"/>
          </a:p>
          <a:p>
            <a:r>
              <a:rPr lang="pl-PL" sz="2800" dirty="0"/>
              <a:t>Celem projektu jest poznanie jak za pomocą aplikacji w telefonie komórkowym wyznaczyć zależność  prędkości od czasu, ile czasu zajmuje droga do szkoły i z jaką średnią prędkością jest ona </a:t>
            </a:r>
            <a:r>
              <a:rPr lang="pl-PL" sz="2800"/>
              <a:t>przebywana</a:t>
            </a:r>
            <a:r>
              <a:rPr lang="pl-PL" sz="2800" dirty="0"/>
              <a:t>. Jakie są różnice w prędkości i czasie w zależności od tego w jaki sposób pokonuję tę drogę oraz w jaki sposób najbardziej opłaca się ją pokonać.</a:t>
            </a:r>
          </a:p>
          <a:p>
            <a:endParaRPr lang="pl-PL" sz="1400" dirty="0"/>
          </a:p>
          <a:p>
            <a:r>
              <a:rPr lang="pl-PL" sz="2800" dirty="0"/>
              <a:t>W drugiej części zbadam czy prędkościomierz w samochodzie pokazuję rzeczywistą prędkość pojazdu i czy ma to znaczenie dla bezpieczeństwa na drodze.</a:t>
            </a:r>
          </a:p>
          <a:p>
            <a:endParaRPr lang="pl-PL" dirty="0"/>
          </a:p>
        </p:txBody>
      </p:sp>
    </p:spTree>
    <p:extLst>
      <p:ext uri="{BB962C8B-B14F-4D97-AF65-F5344CB8AC3E}">
        <p14:creationId xmlns:p14="http://schemas.microsoft.com/office/powerpoint/2010/main" val="2685720060"/>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4D90F69-D66D-0A08-81FC-A3FE976E9B56}"/>
              </a:ext>
            </a:extLst>
          </p:cNvPr>
          <p:cNvSpPr txBox="1"/>
          <p:nvPr/>
        </p:nvSpPr>
        <p:spPr>
          <a:xfrm>
            <a:off x="426534" y="458956"/>
            <a:ext cx="11338932" cy="5940088"/>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3600" dirty="0"/>
              <a:t>W drugiej części projektu zbadamy czy prędkościomierz pokazuje rzeczywistą prędkość samochodu. Celem doświadczenia będzie porównanie wskazań jakie pokazuje nam prędkościomierz zamontowany seryjnie w samochodzie z prędkością samochodu wyznaczoną innym sposobem.</a:t>
            </a:r>
          </a:p>
          <a:p>
            <a:r>
              <a:rPr lang="pl-PL" sz="3600" dirty="0"/>
              <a:t>W badaniu wykorzystany był samochód posiadający tradycyjny wskazówkowy zegar prędkości. Drugim wyznacznikiem prędkości była pobrana na telefon ze sklepu Play darmowa aplikacja pod nazwą „Prędkościomierz GPS”. </a:t>
            </a:r>
          </a:p>
        </p:txBody>
      </p:sp>
    </p:spTree>
    <p:extLst>
      <p:ext uri="{BB962C8B-B14F-4D97-AF65-F5344CB8AC3E}">
        <p14:creationId xmlns:p14="http://schemas.microsoft.com/office/powerpoint/2010/main" val="1820436969"/>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C3D2BD9-4C0F-8CDB-5A3C-D9CC63002408}"/>
              </a:ext>
            </a:extLst>
          </p:cNvPr>
          <p:cNvPicPr>
            <a:picLocks noChangeAspect="1"/>
          </p:cNvPicPr>
          <p:nvPr/>
        </p:nvPicPr>
        <p:blipFill>
          <a:blip r:embed="rId2"/>
          <a:stretch>
            <a:fillRect/>
          </a:stretch>
        </p:blipFill>
        <p:spPr>
          <a:xfrm>
            <a:off x="1983896" y="0"/>
            <a:ext cx="8224207" cy="6858000"/>
          </a:xfrm>
          <a:prstGeom prst="rect">
            <a:avLst/>
          </a:prstGeom>
        </p:spPr>
      </p:pic>
    </p:spTree>
    <p:extLst>
      <p:ext uri="{BB962C8B-B14F-4D97-AF65-F5344CB8AC3E}">
        <p14:creationId xmlns:p14="http://schemas.microsoft.com/office/powerpoint/2010/main" val="1553902771"/>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602252E-D325-5D99-95CF-A48113C84899}"/>
              </a:ext>
            </a:extLst>
          </p:cNvPr>
          <p:cNvSpPr txBox="1"/>
          <p:nvPr/>
        </p:nvSpPr>
        <p:spPr>
          <a:xfrm>
            <a:off x="1326995" y="1479538"/>
            <a:ext cx="9065942" cy="2585323"/>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r>
              <a:rPr lang="pl-PL" sz="5400" dirty="0"/>
              <a:t>Zostały wykonane dwa pomiary przy prędkości 50 km/h, i dwa przy prędkości 90 km/h.</a:t>
            </a:r>
          </a:p>
        </p:txBody>
      </p:sp>
    </p:spTree>
    <p:extLst>
      <p:ext uri="{BB962C8B-B14F-4D97-AF65-F5344CB8AC3E}">
        <p14:creationId xmlns:p14="http://schemas.microsoft.com/office/powerpoint/2010/main" val="178287001"/>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D9D6A39-C903-7155-FA11-919DF8610060}"/>
              </a:ext>
            </a:extLst>
          </p:cNvPr>
          <p:cNvPicPr>
            <a:picLocks noChangeAspect="1"/>
          </p:cNvPicPr>
          <p:nvPr/>
        </p:nvPicPr>
        <p:blipFill>
          <a:blip r:embed="rId2"/>
          <a:stretch>
            <a:fillRect/>
          </a:stretch>
        </p:blipFill>
        <p:spPr>
          <a:xfrm>
            <a:off x="863800" y="168442"/>
            <a:ext cx="10464399" cy="6689558"/>
          </a:xfrm>
          <a:prstGeom prst="rect">
            <a:avLst/>
          </a:prstGeom>
        </p:spPr>
      </p:pic>
    </p:spTree>
    <p:extLst>
      <p:ext uri="{BB962C8B-B14F-4D97-AF65-F5344CB8AC3E}">
        <p14:creationId xmlns:p14="http://schemas.microsoft.com/office/powerpoint/2010/main" val="4024955984"/>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56382DF-0784-8C1B-2B8B-1DC63CD7FD2C}"/>
              </a:ext>
            </a:extLst>
          </p:cNvPr>
          <p:cNvPicPr>
            <a:picLocks noChangeAspect="1"/>
          </p:cNvPicPr>
          <p:nvPr/>
        </p:nvPicPr>
        <p:blipFill>
          <a:blip r:embed="rId2"/>
          <a:stretch>
            <a:fillRect/>
          </a:stretch>
        </p:blipFill>
        <p:spPr>
          <a:xfrm>
            <a:off x="906926" y="0"/>
            <a:ext cx="10378147" cy="6858000"/>
          </a:xfrm>
          <a:prstGeom prst="rect">
            <a:avLst/>
          </a:prstGeom>
        </p:spPr>
      </p:pic>
    </p:spTree>
    <p:extLst>
      <p:ext uri="{BB962C8B-B14F-4D97-AF65-F5344CB8AC3E}">
        <p14:creationId xmlns:p14="http://schemas.microsoft.com/office/powerpoint/2010/main" val="1894831942"/>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96676BC-D221-D5D0-8D19-6C9906411C4A}"/>
              </a:ext>
            </a:extLst>
          </p:cNvPr>
          <p:cNvSpPr txBox="1"/>
          <p:nvPr/>
        </p:nvSpPr>
        <p:spPr>
          <a:xfrm>
            <a:off x="297366" y="543594"/>
            <a:ext cx="11597268" cy="5770811"/>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400" dirty="0"/>
          </a:p>
          <a:p>
            <a:r>
              <a:rPr lang="pl-PL" sz="2800" dirty="0"/>
              <a:t>Przy prędkości 50 km/h prędkościomierz w telefonie w obu pomiarach pokazał prędkość 47 km/h, czyli o 3 km/h mniej.</a:t>
            </a:r>
          </a:p>
          <a:p>
            <a:endParaRPr lang="pl-PL" sz="1100" dirty="0"/>
          </a:p>
          <a:p>
            <a:r>
              <a:rPr lang="pl-PL" sz="2800" dirty="0"/>
              <a:t>Przy prędkości 90 km/h prędkościomierz w telefonie w pierwszym przypadku pokazał 87 km/h, a w drugim przypadku 89 km/h. Jako średnią arytmetyczną tych dwóch pomiarów uzyskujemy prędkość 88 km/h czyli znów niższą niż wskazanie prędkościomierza w samochodzie tym razem o 2 km/h.</a:t>
            </a:r>
          </a:p>
          <a:p>
            <a:endParaRPr lang="pl-PL" sz="1100" dirty="0"/>
          </a:p>
          <a:p>
            <a:r>
              <a:rPr lang="pl-PL" sz="2800" dirty="0"/>
              <a:t>Obliczmy teraz o ile procent różni się wskazanie prędkościomierza w samochodzie od prędkościomierza GPS.</a:t>
            </a:r>
          </a:p>
          <a:p>
            <a:endParaRPr lang="pl-PL" sz="1100" dirty="0"/>
          </a:p>
          <a:p>
            <a:r>
              <a:rPr lang="pl-PL" sz="2800" dirty="0"/>
              <a:t>W tym celu skorzystamy za wzoru gdzie w liczniku mamy różnice prędkości między wskazaniami przyrządów biorących udział w badaniu, w mianowniku badaną prędkość, całość mnożymy przez 100 %.</a:t>
            </a:r>
          </a:p>
        </p:txBody>
      </p:sp>
    </p:spTree>
    <p:extLst>
      <p:ext uri="{BB962C8B-B14F-4D97-AF65-F5344CB8AC3E}">
        <p14:creationId xmlns:p14="http://schemas.microsoft.com/office/powerpoint/2010/main" val="1191897472"/>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F7A25A8-82F6-F863-131D-869682D7D991}"/>
              </a:ext>
            </a:extLst>
          </p:cNvPr>
          <p:cNvPicPr>
            <a:picLocks noChangeAspect="1"/>
          </p:cNvPicPr>
          <p:nvPr/>
        </p:nvPicPr>
        <p:blipFill>
          <a:blip r:embed="rId2"/>
          <a:stretch>
            <a:fillRect/>
          </a:stretch>
        </p:blipFill>
        <p:spPr>
          <a:xfrm>
            <a:off x="725436" y="451557"/>
            <a:ext cx="10741128" cy="6146428"/>
          </a:xfrm>
          <a:prstGeom prst="rect">
            <a:avLst/>
          </a:prstGeom>
        </p:spPr>
      </p:pic>
    </p:spTree>
    <p:extLst>
      <p:ext uri="{BB962C8B-B14F-4D97-AF65-F5344CB8AC3E}">
        <p14:creationId xmlns:p14="http://schemas.microsoft.com/office/powerpoint/2010/main" val="2876393867"/>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45CD01F-8FC5-80A3-0054-FFBB200EEC96}"/>
              </a:ext>
            </a:extLst>
          </p:cNvPr>
          <p:cNvSpPr txBox="1"/>
          <p:nvPr/>
        </p:nvSpPr>
        <p:spPr>
          <a:xfrm>
            <a:off x="355600" y="428178"/>
            <a:ext cx="11480800" cy="6001643"/>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4000" dirty="0"/>
              <a:t>Przy prędkości 50 km/h uzyskamy wynik 6 %, a przy prędkości 90 km/h wynik 2,2 %.</a:t>
            </a:r>
          </a:p>
          <a:p>
            <a:endParaRPr lang="pl-PL" sz="4000" dirty="0"/>
          </a:p>
          <a:p>
            <a:r>
              <a:rPr lang="pl-PL" sz="4000" dirty="0"/>
              <a:t>Z naszych wyliczeń możemy wyciągnąć tutaj wniosek że wraz ze wzrostem prędkości różnica między wskazaniem prędkościomierza samochodowego a prędkościomierza GPS staje się mniejsza czyli przy pewnej jakiejś jeszcze wyższej prędkości wskazania powinny się pokryć ze sobą.</a:t>
            </a:r>
          </a:p>
        </p:txBody>
      </p:sp>
    </p:spTree>
    <p:extLst>
      <p:ext uri="{BB962C8B-B14F-4D97-AF65-F5344CB8AC3E}">
        <p14:creationId xmlns:p14="http://schemas.microsoft.com/office/powerpoint/2010/main" val="1937738521"/>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F9032BF-781F-9D47-435B-80D3123D96A1}"/>
              </a:ext>
            </a:extLst>
          </p:cNvPr>
          <p:cNvSpPr txBox="1"/>
          <p:nvPr/>
        </p:nvSpPr>
        <p:spPr>
          <a:xfrm>
            <a:off x="254000" y="335845"/>
            <a:ext cx="11684000" cy="6186309"/>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400" dirty="0"/>
          </a:p>
          <a:p>
            <a:r>
              <a:rPr lang="pl-PL" sz="2800" dirty="0"/>
              <a:t>   A teraz pytanie.</a:t>
            </a:r>
          </a:p>
          <a:p>
            <a:endParaRPr lang="pl-PL" sz="1400" dirty="0"/>
          </a:p>
          <a:p>
            <a:r>
              <a:rPr lang="pl-PL" sz="2800" dirty="0"/>
              <a:t>Kierowca został zatrzymany przez policję za przekroczenie dozwolonej prędkości.</a:t>
            </a:r>
          </a:p>
          <a:p>
            <a:endParaRPr lang="pl-PL" sz="200" dirty="0"/>
          </a:p>
          <a:p>
            <a:r>
              <a:rPr lang="pl-PL" sz="2800" b="1" dirty="0"/>
              <a:t>Czy uzasadnione byłoby jego tłumaczenie, że licznik auta wskazywał dozwoloną prędkość, ale ze względu na błąd pomiaru samochód jechał nieco szybciej?</a:t>
            </a:r>
          </a:p>
          <a:p>
            <a:endParaRPr lang="pl-PL" sz="1400" b="1" dirty="0"/>
          </a:p>
          <a:p>
            <a:r>
              <a:rPr lang="pl-PL" sz="4000" b="1" dirty="0"/>
              <a:t>       ?      ?      ?      ?      ?      ?      ?      ?      ?      ?      ?</a:t>
            </a:r>
          </a:p>
          <a:p>
            <a:endParaRPr lang="pl-PL" sz="1400" dirty="0"/>
          </a:p>
          <a:p>
            <a:r>
              <a:rPr lang="pl-PL" sz="3200" b="1" u="sng" dirty="0"/>
              <a:t>Nie, jego tłumaczenie nie było by zasadne, ponieważ wykazaliśmy że prędkościomierze w samochodach zawyżają prędkość poruszania się. Jadąc z dozwoloną prędkością na danym terenie faktycznie jedziemy o około 3-4 % wolniej a nie szybciej.</a:t>
            </a:r>
          </a:p>
        </p:txBody>
      </p:sp>
    </p:spTree>
    <p:extLst>
      <p:ext uri="{BB962C8B-B14F-4D97-AF65-F5344CB8AC3E}">
        <p14:creationId xmlns:p14="http://schemas.microsoft.com/office/powerpoint/2010/main" val="1814197992"/>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CD01F01-E4BB-0BC1-6683-10F93A6D20C9}"/>
              </a:ext>
            </a:extLst>
          </p:cNvPr>
          <p:cNvSpPr txBox="1"/>
          <p:nvPr/>
        </p:nvSpPr>
        <p:spPr>
          <a:xfrm>
            <a:off x="739422" y="520511"/>
            <a:ext cx="10713155" cy="5816977"/>
          </a:xfrm>
          <a:prstGeom prst="rect">
            <a:avLst/>
          </a:prstGeom>
          <a:noFill/>
          <a:ln w="38100">
            <a:solidFill>
              <a:srgbClr val="C00000"/>
            </a:solidFill>
          </a:ln>
          <a:effectLst>
            <a:glow rad="63500">
              <a:schemeClr val="accent3">
                <a:satMod val="175000"/>
                <a:alpha val="40000"/>
              </a:schemeClr>
            </a:glow>
          </a:effectLst>
        </p:spPr>
        <p:txBody>
          <a:bodyPr wrap="square" rtlCol="0">
            <a:spAutoFit/>
          </a:bodyPr>
          <a:lstStyle/>
          <a:p>
            <a:pPr algn="ctr"/>
            <a:endParaRPr lang="pl-PL" sz="2800" dirty="0"/>
          </a:p>
          <a:p>
            <a:pPr algn="ctr"/>
            <a:r>
              <a:rPr lang="pl-PL" sz="6000" b="1" dirty="0"/>
              <a:t>DZIĘKUJĘ ZA OBEJRZENIE PROJEKTU.</a:t>
            </a:r>
          </a:p>
          <a:p>
            <a:pPr algn="ctr"/>
            <a:endParaRPr lang="pl-PL" sz="3200" dirty="0"/>
          </a:p>
          <a:p>
            <a:pPr algn="ctr"/>
            <a:endParaRPr lang="pl-PL" dirty="0"/>
          </a:p>
          <a:p>
            <a:pPr algn="ctr"/>
            <a:r>
              <a:rPr lang="pl-PL" sz="13800" b="1" dirty="0"/>
              <a:t>KONIEC</a:t>
            </a:r>
          </a:p>
          <a:p>
            <a:pPr algn="ctr"/>
            <a:endParaRPr lang="pl-PL" b="1" dirty="0"/>
          </a:p>
          <a:p>
            <a:pPr algn="ctr"/>
            <a:endParaRPr lang="pl-PL" b="1" dirty="0"/>
          </a:p>
        </p:txBody>
      </p:sp>
    </p:spTree>
    <p:extLst>
      <p:ext uri="{BB962C8B-B14F-4D97-AF65-F5344CB8AC3E}">
        <p14:creationId xmlns:p14="http://schemas.microsoft.com/office/powerpoint/2010/main" val="354902953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04CECAD3-A1DB-94D5-F9D1-27B0162A4B62}"/>
                  </a:ext>
                </a:extLst>
              </p:cNvPr>
              <p:cNvSpPr txBox="1"/>
              <p:nvPr/>
            </p:nvSpPr>
            <p:spPr>
              <a:xfrm>
                <a:off x="423333" y="343187"/>
                <a:ext cx="11345334" cy="6171626"/>
              </a:xfrm>
              <a:prstGeom prst="rect">
                <a:avLst/>
              </a:prstGeom>
              <a:noFill/>
              <a:ln w="38100">
                <a:solidFill>
                  <a:srgbClr val="C00000"/>
                </a:solidFill>
              </a:ln>
              <a:effectLst>
                <a:glow rad="63500">
                  <a:schemeClr val="accent3">
                    <a:satMod val="175000"/>
                    <a:alpha val="40000"/>
                  </a:schemeClr>
                </a:glow>
              </a:effectLst>
            </p:spPr>
            <p:txBody>
              <a:bodyPr wrap="square" rtlCol="0">
                <a:spAutoFit/>
              </a:bodyPr>
              <a:lstStyle/>
              <a:p>
                <a:r>
                  <a:rPr lang="pl-PL" sz="3200" dirty="0"/>
                  <a:t>Na początek trochę teorii.</a:t>
                </a:r>
              </a:p>
              <a:p>
                <a:r>
                  <a:rPr lang="pl-PL" sz="3200" dirty="0"/>
                  <a:t>Prędkość jest to stosunek przebytej drogi do czasu w jakim ta droga została pokonana.</a:t>
                </a:r>
              </a:p>
              <a:p>
                <a:r>
                  <a:rPr lang="pl-PL" sz="3200" dirty="0"/>
                  <a:t> </a:t>
                </a:r>
              </a:p>
              <a:p>
                <a:pPr algn="ctr"/>
                <a:r>
                  <a:rPr lang="pl-PL" sz="8000" b="1" dirty="0"/>
                  <a:t>V = </a:t>
                </a:r>
                <a14:m>
                  <m:oMath xmlns:m="http://schemas.openxmlformats.org/officeDocument/2006/math">
                    <m:f>
                      <m:fPr>
                        <m:ctrlPr>
                          <a:rPr lang="pl-PL" sz="8000" b="1" i="1" smtClean="0">
                            <a:latin typeface="Cambria Math" panose="02040503050406030204" pitchFamily="18" charset="0"/>
                          </a:rPr>
                        </m:ctrlPr>
                      </m:fPr>
                      <m:num>
                        <m:r>
                          <a:rPr lang="pl-PL" sz="8000" b="1" i="1" smtClean="0">
                            <a:latin typeface="Cambria Math" panose="02040503050406030204" pitchFamily="18" charset="0"/>
                          </a:rPr>
                          <m:t>𝒔</m:t>
                        </m:r>
                      </m:num>
                      <m:den>
                        <m:r>
                          <a:rPr lang="pl-PL" sz="8000" b="1" i="1" smtClean="0">
                            <a:latin typeface="Cambria Math" panose="02040503050406030204" pitchFamily="18" charset="0"/>
                          </a:rPr>
                          <m:t>𝒕</m:t>
                        </m:r>
                      </m:den>
                    </m:f>
                  </m:oMath>
                </a14:m>
                <a:endParaRPr lang="pl-PL" sz="3200" b="1" dirty="0"/>
              </a:p>
              <a:p>
                <a:pPr algn="ctr"/>
                <a:endParaRPr lang="pl-PL" sz="3200" dirty="0"/>
              </a:p>
              <a:p>
                <a:pPr algn="ctr"/>
                <a:endParaRPr lang="pl-PL" sz="3200" dirty="0"/>
              </a:p>
              <a:p>
                <a:r>
                  <a:rPr lang="pl-PL" sz="3200" dirty="0"/>
                  <a:t>Litera V – to prędkość, s – droga, t – czas. Jednostką prędkości w układzie SI jest metr na sekundę. W wielu krajach powszechnie używaną jednostką jest kilometr na godzinę.</a:t>
                </a:r>
              </a:p>
            </p:txBody>
          </p:sp>
        </mc:Choice>
        <mc:Fallback xmlns="">
          <p:sp>
            <p:nvSpPr>
              <p:cNvPr id="2" name="pole tekstowe 1">
                <a:extLst>
                  <a:ext uri="{FF2B5EF4-FFF2-40B4-BE49-F238E27FC236}">
                    <a16:creationId xmlns:a16="http://schemas.microsoft.com/office/drawing/2014/main" id="{04CECAD3-A1DB-94D5-F9D1-27B0162A4B62}"/>
                  </a:ext>
                </a:extLst>
              </p:cNvPr>
              <p:cNvSpPr txBox="1">
                <a:spLocks noRot="1" noChangeAspect="1" noMove="1" noResize="1" noEditPoints="1" noAdjustHandles="1" noChangeArrowheads="1" noChangeShapeType="1" noTextEdit="1"/>
              </p:cNvSpPr>
              <p:nvPr/>
            </p:nvSpPr>
            <p:spPr>
              <a:xfrm>
                <a:off x="423333" y="343187"/>
                <a:ext cx="11345334" cy="6171626"/>
              </a:xfrm>
              <a:prstGeom prst="rect">
                <a:avLst/>
              </a:prstGeom>
              <a:blipFill>
                <a:blip r:embed="rId2"/>
                <a:stretch>
                  <a:fillRect l="-582" r="-529" b="-768"/>
                </a:stretch>
              </a:blipFill>
              <a:ln w="38100">
                <a:solidFill>
                  <a:srgbClr val="C00000"/>
                </a:solidFill>
              </a:ln>
              <a:effectLst>
                <a:glow rad="63500">
                  <a:schemeClr val="accent3">
                    <a:satMod val="175000"/>
                    <a:alpha val="40000"/>
                  </a:schemeClr>
                </a:glow>
              </a:effectLst>
            </p:spPr>
            <p:txBody>
              <a:bodyPr/>
              <a:lstStyle/>
              <a:p>
                <a:r>
                  <a:rPr lang="pl-PL">
                    <a:noFill/>
                  </a:rPr>
                  <a:t> </a:t>
                </a:r>
              </a:p>
            </p:txBody>
          </p:sp>
        </mc:Fallback>
      </mc:AlternateContent>
    </p:spTree>
    <p:extLst>
      <p:ext uri="{BB962C8B-B14F-4D97-AF65-F5344CB8AC3E}">
        <p14:creationId xmlns:p14="http://schemas.microsoft.com/office/powerpoint/2010/main" val="3386575736"/>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29A9C25-8A69-FFC4-1CCD-3CAE5ABAE48C}"/>
              </a:ext>
            </a:extLst>
          </p:cNvPr>
          <p:cNvSpPr txBox="1"/>
          <p:nvPr/>
        </p:nvSpPr>
        <p:spPr>
          <a:xfrm>
            <a:off x="234467" y="312762"/>
            <a:ext cx="11723065" cy="6309420"/>
          </a:xfrm>
          <a:prstGeom prst="rect">
            <a:avLst/>
          </a:prstGeom>
          <a:noFill/>
          <a:ln w="38100">
            <a:solidFill>
              <a:srgbClr val="C00000"/>
            </a:solidFill>
          </a:ln>
          <a:effectLst>
            <a:glow rad="63500">
              <a:schemeClr val="accent3">
                <a:satMod val="175000"/>
                <a:alpha val="40000"/>
              </a:schemeClr>
            </a:glow>
          </a:effectLst>
        </p:spPr>
        <p:txBody>
          <a:bodyPr wrap="square" rtlCol="0">
            <a:spAutoFit/>
          </a:bodyPr>
          <a:lstStyle/>
          <a:p>
            <a:endParaRPr lang="pl-PL" sz="1200" dirty="0"/>
          </a:p>
          <a:p>
            <a:r>
              <a:rPr lang="pl-PL" sz="3200" dirty="0"/>
              <a:t>Pierwsza część projektu polega na porównaniu codziennej  drogi z domu do szkoły różnymi sposobami to jest: pieszo, autobusem i samochodem. </a:t>
            </a:r>
            <a:endParaRPr lang="pl-PL" sz="1100" dirty="0"/>
          </a:p>
          <a:p>
            <a:endParaRPr lang="pl-PL" sz="600" dirty="0"/>
          </a:p>
          <a:p>
            <a:r>
              <a:rPr lang="pl-PL" sz="3200" dirty="0"/>
              <a:t>Do tego badania posłużyłam się zgraną na telefon darmową aplikacją GEO TRAKER pobraną ze sklepu </a:t>
            </a:r>
            <a:r>
              <a:rPr lang="pl-PL" sz="3200" dirty="0" err="1"/>
              <a:t>Pley</a:t>
            </a:r>
            <a:r>
              <a:rPr lang="pl-PL" sz="3200" dirty="0"/>
              <a:t>. Przy  pomocy tej aplikacji możemy  na mapie prześledzić przebytą trasę oraz dowiedzieć się jaki dystans przebyliśmy, z jaką prędkością średnią i maksymalną i w jakim czasie. Wszystko to możemy prześledzić na czytelnym wykresie, który podaje nam prędkość jaką mieliśmy w konkretnej minucie lub na konkretnym metrze przebytej drogi. Poza tym aplikacja podaje nam wysokość na jakiej aktualnie się znajdujemy lecz to nie będzie dziś celem naszych badań.</a:t>
            </a:r>
          </a:p>
        </p:txBody>
      </p:sp>
    </p:spTree>
    <p:extLst>
      <p:ext uri="{BB962C8B-B14F-4D97-AF65-F5344CB8AC3E}">
        <p14:creationId xmlns:p14="http://schemas.microsoft.com/office/powerpoint/2010/main" val="2101187654"/>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CF20180-518C-21DE-7BD0-1D28A47E1D65}"/>
              </a:ext>
            </a:extLst>
          </p:cNvPr>
          <p:cNvPicPr>
            <a:picLocks noChangeAspect="1"/>
          </p:cNvPicPr>
          <p:nvPr/>
        </p:nvPicPr>
        <p:blipFill>
          <a:blip r:embed="rId2"/>
          <a:stretch>
            <a:fillRect/>
          </a:stretch>
        </p:blipFill>
        <p:spPr>
          <a:xfrm>
            <a:off x="1804418" y="0"/>
            <a:ext cx="8583163" cy="6858000"/>
          </a:xfrm>
          <a:prstGeom prst="rect">
            <a:avLst/>
          </a:prstGeom>
        </p:spPr>
      </p:pic>
    </p:spTree>
    <p:extLst>
      <p:ext uri="{BB962C8B-B14F-4D97-AF65-F5344CB8AC3E}">
        <p14:creationId xmlns:p14="http://schemas.microsoft.com/office/powerpoint/2010/main" val="840716881"/>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BB2D160-BFEE-45B1-454E-8E7E0B24102D}"/>
              </a:ext>
            </a:extLst>
          </p:cNvPr>
          <p:cNvSpPr txBox="1"/>
          <p:nvPr/>
        </p:nvSpPr>
        <p:spPr>
          <a:xfrm>
            <a:off x="248652" y="181957"/>
            <a:ext cx="11694695" cy="6432530"/>
          </a:xfrm>
          <a:prstGeom prst="rect">
            <a:avLst/>
          </a:prstGeom>
          <a:noFill/>
          <a:ln w="38100">
            <a:solidFill>
              <a:srgbClr val="C00000"/>
            </a:solidFill>
          </a:ln>
          <a:effectLst>
            <a:glow rad="63500">
              <a:schemeClr val="accent3">
                <a:satMod val="175000"/>
                <a:alpha val="40000"/>
              </a:schemeClr>
            </a:glow>
          </a:effectLst>
        </p:spPr>
        <p:txBody>
          <a:bodyPr wrap="square" rtlCol="0">
            <a:spAutoFit/>
          </a:bodyPr>
          <a:lstStyle/>
          <a:p>
            <a:endParaRPr lang="pl-PL" sz="1400" dirty="0"/>
          </a:p>
          <a:p>
            <a:r>
              <a:rPr lang="pl-PL" sz="3200" dirty="0"/>
              <a:t>Aby przetestować działanie aplikacji wybrałam się na krótki spacer. </a:t>
            </a:r>
          </a:p>
          <a:p>
            <a:endParaRPr lang="pl-PL" sz="1400" dirty="0"/>
          </a:p>
          <a:p>
            <a:r>
              <a:rPr lang="pl-PL" sz="3200" dirty="0"/>
              <a:t>Z mapki możemy odczytać że z mojego domu szłam ulicami Armii Krajowej, Kisielewskiego, Traugutta. Przebyta trasa zaznaczona jest kolorami obrazując z jaką prędkością poruszałam się na danym odcinku. Przeszłam 820 metrów w czasie 16 minut 55 sekund, a czas w którym byłam w ruchu to 10 minut 24 sekundy, ponieważ po drodze zatrzymywałam się na chwilę gdyż był to też spacer z moim psem. Spacer przebyłam ze średnią prędkością 2,91 kilometra na godzinę i uzyskałam maksymalną prędkość 6,34 km/h. Średnia prędkość poruszania się wyniosła 2,91 km/h. Aplikacja wszystko przedstawiła nam na dwóch wykresach prędkości w stosunki do drogi-pierwszy wykres ,i w stosunku do czasu-drugi wykres.</a:t>
            </a:r>
          </a:p>
        </p:txBody>
      </p:sp>
    </p:spTree>
    <p:extLst>
      <p:ext uri="{BB962C8B-B14F-4D97-AF65-F5344CB8AC3E}">
        <p14:creationId xmlns:p14="http://schemas.microsoft.com/office/powerpoint/2010/main" val="2262862330"/>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FC33B01-E5A7-4F8A-EA2D-4661A53AD901}"/>
              </a:ext>
            </a:extLst>
          </p:cNvPr>
          <p:cNvSpPr txBox="1"/>
          <p:nvPr/>
        </p:nvSpPr>
        <p:spPr>
          <a:xfrm>
            <a:off x="4992910" y="143191"/>
            <a:ext cx="1347537" cy="658835"/>
          </a:xfrm>
          <a:prstGeom prst="rect">
            <a:avLst/>
          </a:prstGeom>
          <a:noFill/>
        </p:spPr>
        <p:txBody>
          <a:bodyPr wrap="square">
            <a:spAutoFit/>
          </a:bodyPr>
          <a:lstStyle/>
          <a:p>
            <a:pPr algn="ctr">
              <a:lnSpc>
                <a:spcPct val="107000"/>
              </a:lnSpc>
              <a:spcAft>
                <a:spcPts val="800"/>
              </a:spcAft>
            </a:pPr>
            <a:r>
              <a:rPr lang="pl-PL" sz="3600" b="1" dirty="0">
                <a:effectLst/>
                <a:latin typeface="Calibri" panose="020F0502020204030204" pitchFamily="34" charset="0"/>
                <a:ea typeface="Calibri" panose="020F0502020204030204" pitchFamily="34" charset="0"/>
                <a:cs typeface="Times New Roman" panose="02020603050405020304" pitchFamily="18" charset="0"/>
              </a:rPr>
              <a:t>TEST</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a:extLst>
              <a:ext uri="{FF2B5EF4-FFF2-40B4-BE49-F238E27FC236}">
                <a16:creationId xmlns:a16="http://schemas.microsoft.com/office/drawing/2014/main" id="{DE0DD950-5E4E-3454-F101-16DE342E0DBB}"/>
              </a:ext>
            </a:extLst>
          </p:cNvPr>
          <p:cNvPicPr>
            <a:picLocks noChangeAspect="1"/>
          </p:cNvPicPr>
          <p:nvPr/>
        </p:nvPicPr>
        <p:blipFill>
          <a:blip r:embed="rId2"/>
          <a:stretch>
            <a:fillRect/>
          </a:stretch>
        </p:blipFill>
        <p:spPr>
          <a:xfrm>
            <a:off x="823734" y="975890"/>
            <a:ext cx="2735210" cy="5620174"/>
          </a:xfrm>
          <a:prstGeom prst="rect">
            <a:avLst/>
          </a:prstGeom>
        </p:spPr>
      </p:pic>
      <p:pic>
        <p:nvPicPr>
          <p:cNvPr id="5" name="Obraz 4">
            <a:extLst>
              <a:ext uri="{FF2B5EF4-FFF2-40B4-BE49-F238E27FC236}">
                <a16:creationId xmlns:a16="http://schemas.microsoft.com/office/drawing/2014/main" id="{14605801-5607-E69A-4863-2A8504256707}"/>
              </a:ext>
            </a:extLst>
          </p:cNvPr>
          <p:cNvPicPr>
            <a:picLocks noChangeAspect="1"/>
          </p:cNvPicPr>
          <p:nvPr/>
        </p:nvPicPr>
        <p:blipFill>
          <a:blip r:embed="rId3"/>
          <a:stretch>
            <a:fillRect/>
          </a:stretch>
        </p:blipFill>
        <p:spPr>
          <a:xfrm>
            <a:off x="4729356" y="975890"/>
            <a:ext cx="2733287" cy="5616950"/>
          </a:xfrm>
          <a:prstGeom prst="rect">
            <a:avLst/>
          </a:prstGeom>
        </p:spPr>
      </p:pic>
      <p:pic>
        <p:nvPicPr>
          <p:cNvPr id="6" name="Obraz 5">
            <a:extLst>
              <a:ext uri="{FF2B5EF4-FFF2-40B4-BE49-F238E27FC236}">
                <a16:creationId xmlns:a16="http://schemas.microsoft.com/office/drawing/2014/main" id="{2A6A62D0-89A5-B312-DFBB-9CE5013ED37C}"/>
              </a:ext>
            </a:extLst>
          </p:cNvPr>
          <p:cNvPicPr>
            <a:picLocks noChangeAspect="1"/>
          </p:cNvPicPr>
          <p:nvPr/>
        </p:nvPicPr>
        <p:blipFill>
          <a:blip r:embed="rId4"/>
          <a:stretch>
            <a:fillRect/>
          </a:stretch>
        </p:blipFill>
        <p:spPr>
          <a:xfrm>
            <a:off x="8633055" y="979114"/>
            <a:ext cx="2735210" cy="5616950"/>
          </a:xfrm>
          <a:prstGeom prst="rect">
            <a:avLst/>
          </a:prstGeom>
        </p:spPr>
      </p:pic>
      <p:pic>
        <p:nvPicPr>
          <p:cNvPr id="7" name="Obraz 6">
            <a:extLst>
              <a:ext uri="{FF2B5EF4-FFF2-40B4-BE49-F238E27FC236}">
                <a16:creationId xmlns:a16="http://schemas.microsoft.com/office/drawing/2014/main" id="{AE53E99C-F798-E745-D1B7-5D320A6ECF09}"/>
              </a:ext>
            </a:extLst>
          </p:cNvPr>
          <p:cNvPicPr>
            <a:picLocks noChangeAspect="1"/>
          </p:cNvPicPr>
          <p:nvPr/>
        </p:nvPicPr>
        <p:blipFill>
          <a:blip r:embed="rId5"/>
          <a:stretch>
            <a:fillRect/>
          </a:stretch>
        </p:blipFill>
        <p:spPr>
          <a:xfrm>
            <a:off x="4729357" y="1346282"/>
            <a:ext cx="1874644" cy="295997"/>
          </a:xfrm>
          <a:prstGeom prst="rect">
            <a:avLst/>
          </a:prstGeom>
        </p:spPr>
      </p:pic>
      <p:pic>
        <p:nvPicPr>
          <p:cNvPr id="8" name="Obraz 7">
            <a:extLst>
              <a:ext uri="{FF2B5EF4-FFF2-40B4-BE49-F238E27FC236}">
                <a16:creationId xmlns:a16="http://schemas.microsoft.com/office/drawing/2014/main" id="{6FFBE55D-5C30-1798-9279-2F0ED49AF029}"/>
              </a:ext>
            </a:extLst>
          </p:cNvPr>
          <p:cNvPicPr>
            <a:picLocks noChangeAspect="1"/>
          </p:cNvPicPr>
          <p:nvPr/>
        </p:nvPicPr>
        <p:blipFill>
          <a:blip r:embed="rId5"/>
          <a:stretch>
            <a:fillRect/>
          </a:stretch>
        </p:blipFill>
        <p:spPr>
          <a:xfrm>
            <a:off x="8633055" y="1392876"/>
            <a:ext cx="1876901" cy="296353"/>
          </a:xfrm>
          <a:prstGeom prst="rect">
            <a:avLst/>
          </a:prstGeom>
        </p:spPr>
      </p:pic>
    </p:spTree>
    <p:extLst>
      <p:ext uri="{BB962C8B-B14F-4D97-AF65-F5344CB8AC3E}">
        <p14:creationId xmlns:p14="http://schemas.microsoft.com/office/powerpoint/2010/main" val="3864424075"/>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DE1D5CC-F7A2-F957-C2DD-A5E1C0AE7105}"/>
              </a:ext>
            </a:extLst>
          </p:cNvPr>
          <p:cNvSpPr txBox="1"/>
          <p:nvPr/>
        </p:nvSpPr>
        <p:spPr>
          <a:xfrm>
            <a:off x="260684" y="151179"/>
            <a:ext cx="11670632" cy="6555641"/>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4000" dirty="0"/>
              <a:t>Na wykresie możemy odczytać, że tą największą prędkość uzyskałam na 274 metrze przebytej drogi i było to w około 4 minucie 30 sekundzie. Analogicznie  odczytujemy, że prędkość najniższa która wynosiła około jednego kilometra na godzinę uzyskałam na około 140 metrze podczas około 3 minuty.</a:t>
            </a:r>
          </a:p>
          <a:p>
            <a:r>
              <a:rPr lang="pl-PL" sz="4000" dirty="0"/>
              <a:t>Na wykresach możemy prześledzić każdy metr i każdą sekundę mierzonego odcinka drogi.</a:t>
            </a:r>
          </a:p>
          <a:p>
            <a:r>
              <a:rPr lang="pl-PL" sz="4000" dirty="0"/>
              <a:t>Na przykładzie tego testu widzimy że aplikacja działa poprawnie więc przechodzimy do badania.</a:t>
            </a:r>
          </a:p>
        </p:txBody>
      </p:sp>
    </p:spTree>
    <p:extLst>
      <p:ext uri="{BB962C8B-B14F-4D97-AF65-F5344CB8AC3E}">
        <p14:creationId xmlns:p14="http://schemas.microsoft.com/office/powerpoint/2010/main" val="1084910227"/>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0F68C9-F117-4A20-220C-D0ABD091D460}"/>
              </a:ext>
            </a:extLst>
          </p:cNvPr>
          <p:cNvSpPr txBox="1"/>
          <p:nvPr/>
        </p:nvSpPr>
        <p:spPr>
          <a:xfrm>
            <a:off x="332874" y="520511"/>
            <a:ext cx="11526252" cy="5816977"/>
          </a:xfrm>
          <a:prstGeom prst="rect">
            <a:avLst/>
          </a:prstGeom>
          <a:noFill/>
          <a:ln w="38100">
            <a:solidFill>
              <a:srgbClr val="C00000"/>
            </a:solidFill>
          </a:ln>
          <a:effectLst>
            <a:glow rad="63500">
              <a:schemeClr val="accent3">
                <a:satMod val="175000"/>
                <a:alpha val="40000"/>
              </a:schemeClr>
            </a:glow>
          </a:effectLst>
        </p:spPr>
        <p:txBody>
          <a:bodyPr wrap="square">
            <a:spAutoFit/>
          </a:bodyPr>
          <a:lstStyle/>
          <a:p>
            <a:endParaRPr lang="pl-PL" sz="1200" dirty="0"/>
          </a:p>
          <a:p>
            <a:r>
              <a:rPr lang="pl-PL" sz="4800" dirty="0"/>
              <a:t>Badanie przeprowadziłam w trzech etapach.</a:t>
            </a:r>
          </a:p>
          <a:p>
            <a:endParaRPr lang="pl-PL" sz="2400" dirty="0"/>
          </a:p>
          <a:p>
            <a:r>
              <a:rPr lang="pl-PL" sz="4800" dirty="0"/>
              <a:t>W pierwszym szłam do szkoły pieszo najkrótszą  z możliwych dróg czyli między blokami. Pomiar rozpoczęłam od wyjścia z mojego bloku a zakończyłam przed wejściem do szkoły. Aplikacja zarejestrowała następujące wyniki przebytej trasy.</a:t>
            </a:r>
          </a:p>
        </p:txBody>
      </p:sp>
    </p:spTree>
    <p:extLst>
      <p:ext uri="{BB962C8B-B14F-4D97-AF65-F5344CB8AC3E}">
        <p14:creationId xmlns:p14="http://schemas.microsoft.com/office/powerpoint/2010/main" val="559827115"/>
      </p:ext>
    </p:extLst>
  </p:cSld>
  <p:clrMapOvr>
    <a:masterClrMapping/>
  </p:clrMapOvr>
  <p:transition spd="slow">
    <p:push dir="r"/>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1412</Words>
  <Application>Microsoft Office PowerPoint</Application>
  <PresentationFormat>Panoramiczny</PresentationFormat>
  <Paragraphs>191</Paragraphs>
  <Slides>29</Slides>
  <Notes>2</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29</vt:i4>
      </vt:variant>
    </vt:vector>
  </HeadingPairs>
  <TitlesOfParts>
    <vt:vector size="35" baseType="lpstr">
      <vt:lpstr>Arial</vt:lpstr>
      <vt:lpstr>Calibri</vt:lpstr>
      <vt:lpstr>Calibri Light</vt:lpstr>
      <vt:lpstr>Cambria Math</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Ja</dc:creator>
  <cp:lastModifiedBy>Kinga Dróżdż</cp:lastModifiedBy>
  <cp:revision>7</cp:revision>
  <dcterms:created xsi:type="dcterms:W3CDTF">2023-05-14T11:11:15Z</dcterms:created>
  <dcterms:modified xsi:type="dcterms:W3CDTF">2023-05-13T23:25:48Z</dcterms:modified>
</cp:coreProperties>
</file>