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56" r:id="rId2"/>
    <p:sldId id="258" r:id="rId3"/>
    <p:sldId id="259" r:id="rId4"/>
    <p:sldId id="260" r:id="rId5"/>
    <p:sldId id="261" r:id="rId6"/>
    <p:sldId id="262" r:id="rId7"/>
    <p:sldId id="263" r:id="rId8"/>
    <p:sldId id="295" r:id="rId9"/>
    <p:sldId id="264" r:id="rId10"/>
    <p:sldId id="265" r:id="rId11"/>
    <p:sldId id="266" r:id="rId12"/>
    <p:sldId id="267" r:id="rId13"/>
    <p:sldId id="269" r:id="rId14"/>
    <p:sldId id="270" r:id="rId15"/>
    <p:sldId id="272" r:id="rId16"/>
    <p:sldId id="273" r:id="rId17"/>
    <p:sldId id="284" r:id="rId18"/>
    <p:sldId id="274" r:id="rId19"/>
    <p:sldId id="275" r:id="rId20"/>
    <p:sldId id="276" r:id="rId21"/>
    <p:sldId id="277" r:id="rId22"/>
    <p:sldId id="279" r:id="rId23"/>
    <p:sldId id="280" r:id="rId24"/>
    <p:sldId id="281" r:id="rId25"/>
    <p:sldId id="282" r:id="rId26"/>
    <p:sldId id="283" r:id="rId27"/>
    <p:sldId id="288" r:id="rId28"/>
    <p:sldId id="292" r:id="rId29"/>
    <p:sldId id="290" r:id="rId30"/>
    <p:sldId id="291" r:id="rId31"/>
    <p:sldId id="294" r:id="rId32"/>
    <p:sldId id="286" r:id="rId33"/>
    <p:sldId id="257" r:id="rId34"/>
    <p:sldId id="268" r:id="rId35"/>
    <p:sldId id="271" r:id="rId36"/>
    <p:sldId id="285" r:id="rId37"/>
    <p:sldId id="287"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B52DA-C786-4572-AC4C-99D334199C99}" v="439" dt="2023-05-07T15:26:07.059"/>
    <p1510:client id="{350EB0BA-FD73-4282-AB7C-DE3097A8F78D}" v="1223" dt="2023-05-07T08:57:22.390"/>
    <p1510:client id="{3A577870-AF35-4F79-8524-494F928CCE90}" v="497" dt="2023-05-04T07:39:53.147"/>
    <p1510:client id="{62645015-1009-4242-940F-206DCEC63197}" v="2188" dt="2023-05-08T07:35:05.458"/>
    <p1510:client id="{9D05600C-ACDA-451E-97F7-7DAA66E6EFA0}" v="533" dt="2023-05-10T20:26:26.104"/>
    <p1510:client id="{ACE92B97-79B7-4EFA-9B91-BD050BD0AE50}" v="890" dt="2023-05-06T18:55:00.552"/>
    <p1510:client id="{AE051327-F82F-4F5E-80EC-D62D4F272F44}" v="76" dt="2023-05-09T20:06:59.826"/>
    <p1510:client id="{BCF2A682-C7EC-460F-9DDF-3462FBFB0EDC}" v="798" dt="2023-05-07T19:30:44"/>
    <p1510:client id="{BEEEC572-B6BB-4C4D-9B67-1D9458D542C1}" v="101" dt="2023-05-08T17:36:12.976"/>
    <p1510:client id="{E07909A2-2E36-43BF-A93A-100596CABBCC}" v="319" dt="2023-05-08T12:44:20.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010878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1168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8853914" y="624313"/>
            <a:ext cx="2537986"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800100" y="624313"/>
            <a:ext cx="7816542"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922280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44324693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3242985" y="511814"/>
            <a:ext cx="5706031"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3649192" y="1709738"/>
            <a:ext cx="4893617" cy="2553893"/>
          </a:xfrm>
        </p:spPr>
        <p:txBody>
          <a:bodyPr anchor="b">
            <a:normAutofit/>
          </a:bodyPr>
          <a:lstStyle>
            <a:lvl1pPr algn="ct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4062249" y="4540468"/>
            <a:ext cx="4067503" cy="1154037"/>
          </a:xfrm>
          <a:prstGeom prst="rect">
            <a:avLst/>
          </a:prstGeom>
        </p:spPr>
        <p:txBody>
          <a:bodyPr>
            <a:normAutofit/>
          </a:bodyPr>
          <a:lstStyle>
            <a:lvl1pPr marL="0" indent="0" algn="ctr">
              <a:buNone/>
              <a:defRPr sz="1600" b="1" cap="all" spc="6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74511082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25974298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811460" y="369168"/>
            <a:ext cx="10458729" cy="143981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4321646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800100" y="983769"/>
            <a:ext cx="10094770" cy="1180574"/>
          </a:xfrm>
          <a:solidFill>
            <a:schemeClr val="accent1">
              <a:lumMod val="20000"/>
              <a:lumOff val="80000"/>
            </a:schemeClr>
          </a:solidFill>
          <a:effectLst>
            <a:outerShdw dist="165100" dir="18900000" algn="bl" rotWithShape="0">
              <a:prstClr val="black"/>
            </a:outerShdw>
          </a:effectLst>
        </p:spPr>
        <p:txBody>
          <a:bodyPr/>
          <a:lstStyle>
            <a:lvl1pPr marL="18288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80081275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23110034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0074457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E6171E64-FE02-4DE5-B72F-53C3706641C3}" type="datetimeFigureOut">
              <a:rPr lang="en-US" smtClean="0"/>
              <a:t>5/13/2023</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1963792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795014" y="6342042"/>
            <a:ext cx="2743200" cy="365125"/>
          </a:xfrm>
          <a:prstGeom prst="rect">
            <a:avLst/>
          </a:prstGeom>
        </p:spPr>
        <p:txBody>
          <a:bodyPr vert="horz" lIns="91440" tIns="45720" rIns="91440" bIns="45720" rtlCol="0" anchor="ctr"/>
          <a:lstStyle>
            <a:lvl1pPr algn="l">
              <a:defRPr sz="1000" spc="100" baseline="0">
                <a:solidFill>
                  <a:schemeClr val="tx1"/>
                </a:solidFill>
              </a:defRPr>
            </a:lvl1pPr>
          </a:lstStyle>
          <a:p>
            <a:fld id="{E6171E64-FE02-4DE5-B72F-53C3706641C3}" type="datetimeFigureOut">
              <a:rPr lang="en-US" smtClean="0"/>
              <a:t>5/13/2023</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7696200" y="6342042"/>
            <a:ext cx="3470128" cy="365125"/>
          </a:xfrm>
          <a:prstGeom prst="rect">
            <a:avLst/>
          </a:prstGeom>
        </p:spPr>
        <p:txBody>
          <a:bodyPr vert="horz" lIns="91440" tIns="45720" rIns="91440" bIns="45720" rtlCol="0" anchor="ctr"/>
          <a:lstStyle>
            <a:lvl1pPr algn="r">
              <a:defRPr sz="1000" spc="5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11166329" y="6342042"/>
            <a:ext cx="526228" cy="365125"/>
          </a:xfrm>
          <a:prstGeom prst="rect">
            <a:avLst/>
          </a:prstGeom>
        </p:spPr>
        <p:txBody>
          <a:bodyPr vert="horz" lIns="91440" tIns="45720" rIns="91440" bIns="45720" rtlCol="0" anchor="ctr"/>
          <a:lstStyle>
            <a:lvl1pPr algn="r">
              <a:defRPr sz="1000" spc="100"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58825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8" r:id="rId7"/>
    <p:sldLayoutId id="2147483724" r:id="rId8"/>
    <p:sldLayoutId id="2147483725" r:id="rId9"/>
    <p:sldLayoutId id="2147483726" r:id="rId10"/>
    <p:sldLayoutId id="2147483727" r:id="rId11"/>
  </p:sldLayoutIdLst>
  <p:transition spd="slow">
    <p:wipe/>
  </p:transition>
  <p:txStyles>
    <p:titleStyle>
      <a:lvl1pPr algn="l" defTabSz="914400" rtl="0" eaLnBrk="1" latinLnBrk="0" hangingPunct="1">
        <a:lnSpc>
          <a:spcPct val="120000"/>
        </a:lnSpc>
        <a:spcBef>
          <a:spcPct val="0"/>
        </a:spcBef>
        <a:buNone/>
        <a:defRPr sz="320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flickr.com/photos/davidfloresm/5827845175/"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8704943@N07/533675595"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Zamek_Pieskowa_Ska%C5%82a_Ogr%C3%B3d_W%C5%82oski_Asen.jpg"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gorskiewedrowki.blogspot.com/2020/07/szlak-orlich-gniazd-03.html"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opencaching.pl/viewcache.php?wp=OP8QR7" TargetMode="Externa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opencaching.pl/viewcache.php?wp=OP8QR7"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sunnycompany.com/pl/nasze-atrakcje/item/grota-okietka-jaskinia-okietka"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sunnycompany.com/pl/nasze-atrakcje/item/grota-okietka-jaskinia-okietka"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R%C4%99kawica_OPN.jpg" TargetMode="Externa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www.poczet.com/foto/prywatne.htm" TargetMode="Externa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foto.poczet.com/prywatne.htm" TargetMode="Externa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ndex.php?curid=1873563" TargetMode="External"/><Relationship Id="rId2" Type="http://schemas.openxmlformats.org/officeDocument/2006/relationships/hyperlink" Target="https://commons.wikimedia.org/w/index.php?curid=16546824" TargetMode="External"/><Relationship Id="rId1" Type="http://schemas.openxmlformats.org/officeDocument/2006/relationships/slideLayout" Target="../slideLayouts/slideLayout2.xml"/><Relationship Id="rId5" Type="http://schemas.openxmlformats.org/officeDocument/2006/relationships/hyperlink" Target="https://www.pustyniabledowska.pl" TargetMode="External"/><Relationship Id="rId4" Type="http://schemas.openxmlformats.org/officeDocument/2006/relationships/hyperlink" Target="http://zamekolsztyn.pl/pl/o-zamku/legend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l.wikipedia.org/wiki/Zamek_Ogrodzieniec" TargetMode="External"/><Relationship Id="rId7" Type="http://schemas.openxmlformats.org/officeDocument/2006/relationships/hyperlink" Target="https://commons.wikimedia.org/w/index.php?curid=814153" TargetMode="External"/><Relationship Id="rId2" Type="http://schemas.openxmlformats.org/officeDocument/2006/relationships/hyperlink" Target="https://www.zamek-ogrodzieniec.pl/kategorie/dla-zwiedzajacych" TargetMode="External"/><Relationship Id="rId1" Type="http://schemas.openxmlformats.org/officeDocument/2006/relationships/slideLayout" Target="../slideLayouts/slideLayout2.xml"/><Relationship Id="rId6" Type="http://schemas.openxmlformats.org/officeDocument/2006/relationships/hyperlink" Target="https://pl.wikipedia.org/wiki/Ojcowski_Park_Narodowy" TargetMode="External"/><Relationship Id="rId5" Type="http://schemas.openxmlformats.org/officeDocument/2006/relationships/hyperlink" Target="http://www.ojcowskiparknarodowy.pl/main/historia_utworzenia.html" TargetMode="External"/><Relationship Id="rId4" Type="http://schemas.openxmlformats.org/officeDocument/2006/relationships/hyperlink" Target="https://infoturystyka.pl/warto-zobaczyc/62,top-10-jury-krakowsko-czestochowskiej.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zamekbobolice.pl" TargetMode="External"/><Relationship Id="rId3" Type="http://schemas.openxmlformats.org/officeDocument/2006/relationships/hyperlink" Target="https://pl.wikipedia.org/wiki/Zamek_Pieskowa_Ska&#322;a" TargetMode="External"/><Relationship Id="rId7" Type="http://schemas.openxmlformats.org/officeDocument/2006/relationships/hyperlink" Target="https://pl.wikipedia.org/wiki/Zamek_w_Bobolicach" TargetMode="External"/><Relationship Id="rId2" Type="http://schemas.openxmlformats.org/officeDocument/2006/relationships/hyperlink" Target="https://commons.wikimedia.org/w/index.php?curid=53592863" TargetMode="External"/><Relationship Id="rId1" Type="http://schemas.openxmlformats.org/officeDocument/2006/relationships/slideLayout" Target="../slideLayouts/slideLayout2.xml"/><Relationship Id="rId6" Type="http://schemas.openxmlformats.org/officeDocument/2006/relationships/hyperlink" Target="https://commons.wikimedia.org/w/index.php?curid=68525743" TargetMode="External"/><Relationship Id="rId5" Type="http://schemas.openxmlformats.org/officeDocument/2006/relationships/hyperlink" Target="https://pieskowaskala.eu/wystawa-stala/galeria-malarstwa-angielskiego#5" TargetMode="External"/><Relationship Id="rId4" Type="http://schemas.openxmlformats.org/officeDocument/2006/relationships/hyperlink" Target="https://pieskowaskala.eu" TargetMode="External"/><Relationship Id="rId9" Type="http://schemas.openxmlformats.org/officeDocument/2006/relationships/hyperlink" Target="https://commons.wikimedia.org/w/index.php?curid=6892175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ommons.wikimedia.org/w/index.php?curid=38787618" TargetMode="External"/><Relationship Id="rId2" Type="http://schemas.openxmlformats.org/officeDocument/2006/relationships/hyperlink" Target="https://www.napokladziezycia.pl/jura-krakowsko-czestochowska-warto-zobaczyc-atrakcje/" TargetMode="External"/><Relationship Id="rId1" Type="http://schemas.openxmlformats.org/officeDocument/2006/relationships/slideLayout" Target="../slideLayouts/slideLayout2.xml"/><Relationship Id="rId5" Type="http://schemas.openxmlformats.org/officeDocument/2006/relationships/hyperlink" Target="https://klubpodroznikow.com/relacje/polska/polska-zamki-palace/1855-zamek-tenczyn" TargetMode="External"/><Relationship Id="rId4" Type="http://schemas.openxmlformats.org/officeDocument/2006/relationships/hyperlink" Target="https://pl.wikipedia.org/wiki/Zamek_Tenczy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gorskiewedrowki.blogspot.com/2020/06/szlak-orlich-gniazd-01.html"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de.serlo.org/biologie/vielfalt-lebewesen/wirbeltiere/reptilien-giftig-schlangen-nattern-vipern"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braz zawierający trawa, niebo, budynek, na wolnym powietrzu&#10;&#10;Opis wygenerowany automatycznie">
            <a:extLst>
              <a:ext uri="{FF2B5EF4-FFF2-40B4-BE49-F238E27FC236}">
                <a16:creationId xmlns:a16="http://schemas.microsoft.com/office/drawing/2014/main" id="{59BDC2CB-5D9F-8F88-3C7E-A37EE4BD6F81}"/>
              </a:ext>
            </a:extLst>
          </p:cNvPr>
          <p:cNvPicPr>
            <a:picLocks noChangeAspect="1"/>
          </p:cNvPicPr>
          <p:nvPr/>
        </p:nvPicPr>
        <p:blipFill rotWithShape="1">
          <a:blip r:embed="rId2">
            <a:alphaModFix amt="50000"/>
          </a:blip>
          <a:srcRect t="12109"/>
          <a:stretch/>
        </p:blipFill>
        <p:spPr>
          <a:xfrm>
            <a:off x="20" y="10"/>
            <a:ext cx="12191979" cy="6857989"/>
          </a:xfrm>
          <a:prstGeom prst="rect">
            <a:avLst/>
          </a:prstGeom>
        </p:spPr>
      </p:pic>
      <p:sp>
        <p:nvSpPr>
          <p:cNvPr id="2" name="Tytuł 1"/>
          <p:cNvSpPr>
            <a:spLocks noGrp="1"/>
          </p:cNvSpPr>
          <p:nvPr>
            <p:ph type="ctrTitle"/>
          </p:nvPr>
        </p:nvSpPr>
        <p:spPr>
          <a:xfrm>
            <a:off x="1600200" y="1261872"/>
            <a:ext cx="7142018" cy="2852928"/>
          </a:xfrm>
        </p:spPr>
        <p:txBody>
          <a:bodyPr>
            <a:normAutofit/>
          </a:bodyPr>
          <a:lstStyle/>
          <a:p>
            <a:pPr>
              <a:lnSpc>
                <a:spcPct val="120000"/>
              </a:lnSpc>
            </a:pPr>
            <a:r>
              <a:rPr lang="pl-PL">
                <a:solidFill>
                  <a:srgbClr val="FFFFFF"/>
                </a:solidFill>
              </a:rPr>
              <a:t>Atrakcje turystyczne jury krakowsko-częstochowskiej</a:t>
            </a:r>
          </a:p>
        </p:txBody>
      </p:sp>
      <p:sp>
        <p:nvSpPr>
          <p:cNvPr id="3" name="Podtytuł 2"/>
          <p:cNvSpPr>
            <a:spLocks noGrp="1"/>
          </p:cNvSpPr>
          <p:nvPr>
            <p:ph type="subTitle" idx="1"/>
          </p:nvPr>
        </p:nvSpPr>
        <p:spPr>
          <a:xfrm>
            <a:off x="1600200" y="4681728"/>
            <a:ext cx="7142018" cy="929296"/>
          </a:xfrm>
        </p:spPr>
        <p:txBody>
          <a:bodyPr vert="horz" lIns="91440" tIns="45720" rIns="91440" bIns="45720" rtlCol="0">
            <a:normAutofit/>
          </a:bodyPr>
          <a:lstStyle/>
          <a:p>
            <a:r>
              <a:rPr lang="pl-PL" dirty="0">
                <a:solidFill>
                  <a:srgbClr val="FFFFFF"/>
                </a:solidFill>
              </a:rPr>
              <a:t>Radomir Czarnota kl.1a</a:t>
            </a:r>
          </a:p>
        </p:txBody>
      </p:sp>
      <p:sp>
        <p:nvSpPr>
          <p:cNvPr id="44" name="Rectangle 43">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3">
              <a:alphaModFix amt="99000"/>
              <a:extLst>
                <a:ext uri="{96DAC541-7B7A-43D3-8B79-37D633B846F1}">
                  <asvg:svgBlip xmlns:asvg="http://schemas.microsoft.com/office/drawing/2016/SVG/main" r:embed="rId4"/>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317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4831E8-4F30-FBB6-27C2-5471692C9FB8}"/>
              </a:ext>
            </a:extLst>
          </p:cNvPr>
          <p:cNvSpPr>
            <a:spLocks noGrp="1"/>
          </p:cNvSpPr>
          <p:nvPr>
            <p:ph type="title"/>
          </p:nvPr>
        </p:nvSpPr>
        <p:spPr/>
        <p:txBody>
          <a:bodyPr/>
          <a:lstStyle/>
          <a:p>
            <a:r>
              <a:rPr lang="pl-PL" b="1" dirty="0"/>
              <a:t>Historia warowni</a:t>
            </a:r>
          </a:p>
        </p:txBody>
      </p:sp>
      <p:sp>
        <p:nvSpPr>
          <p:cNvPr id="3" name="Symbol zastępczy zawartości 2">
            <a:extLst>
              <a:ext uri="{FF2B5EF4-FFF2-40B4-BE49-F238E27FC236}">
                <a16:creationId xmlns:a16="http://schemas.microsoft.com/office/drawing/2014/main" id="{30F11BD4-2BD5-B237-0697-85A33B648837}"/>
              </a:ext>
            </a:extLst>
          </p:cNvPr>
          <p:cNvSpPr>
            <a:spLocks noGrp="1"/>
          </p:cNvSpPr>
          <p:nvPr>
            <p:ph idx="1"/>
          </p:nvPr>
        </p:nvSpPr>
        <p:spPr/>
        <p:txBody>
          <a:bodyPr vert="horz" lIns="91440" tIns="45720" rIns="91440" bIns="45720" rtlCol="0" anchor="t">
            <a:normAutofit fontScale="85000" lnSpcReduction="10000"/>
          </a:bodyPr>
          <a:lstStyle/>
          <a:p>
            <a:pPr marL="0" indent="0">
              <a:buNone/>
            </a:pPr>
            <a:r>
              <a:rPr lang="pl-PL" dirty="0"/>
              <a:t>Zamek Ogrodzieniec to jeden z najbardziej popularnych i imponujących zamków na szlaku Orlich Gniazd. Powstał w XIV wieku za panowania Kazimierza Wielkiego, chociaż prawdopodobnie już wcześniej istniały w tym miejscu fortyfikacje. Zamek został zbudowany wśród skał wapiennych na najwyższym wzniesieniu jurajskim, które liczy 515,5 metrów n. p. m. Zadaniem twierdzy była ochrona południowo- zachodnich granic państwa przed najazdami książąt śląskich oraz Czech.  Lata świetności warowni  przypadają na XVI/XVII wiek.  W 1530 roku Seweryn Boner rozpoczął przebudowę gotyckiego zamku w renesansową rezydencję. Prace trwały w latach 1530-1560. Po przebudowie zamek nazywany był drugim Wawelem, ponieważ ponoć swoim bogactwem nie ustępował tej twierdzy. Kluczowe dla historii tego zamku było zdobycie go przez wojska szwedzkie Karola XII podczas wojny północnej w 1702 roku. </a:t>
            </a:r>
            <a:r>
              <a:rPr lang="pl-PL" dirty="0">
                <a:ea typeface="+mj-lt"/>
                <a:cs typeface="+mj-lt"/>
              </a:rPr>
              <a:t>Wtedy </a:t>
            </a:r>
            <a:r>
              <a:rPr lang="pl-PL" dirty="0"/>
              <a:t>warownia została  ograbiona i podpalona. Od tego momentu  zamek zaczął chylić się ku upadkowi. Sytuacja uległa zmianie dopiero po wojnie. Mury zamkowe zostały wtedy  wyremontowane i zabezpieczone. W 1973 roku warownia została udostępniona turystom jako trwała ruina.</a:t>
            </a:r>
            <a:endParaRPr lang="pl-PL"/>
          </a:p>
        </p:txBody>
      </p:sp>
    </p:spTree>
    <p:extLst>
      <p:ext uri="{BB962C8B-B14F-4D97-AF65-F5344CB8AC3E}">
        <p14:creationId xmlns:p14="http://schemas.microsoft.com/office/powerpoint/2010/main" val="244168047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EFF3F7C-AB30-2867-69F4-D3F2E8006851}"/>
              </a:ext>
            </a:extLst>
          </p:cNvPr>
          <p:cNvSpPr>
            <a:spLocks noGrp="1"/>
          </p:cNvSpPr>
          <p:nvPr>
            <p:ph type="title"/>
          </p:nvPr>
        </p:nvSpPr>
        <p:spPr>
          <a:xfrm>
            <a:off x="814656" y="665389"/>
            <a:ext cx="5807818" cy="1507193"/>
          </a:xfrm>
        </p:spPr>
        <p:txBody>
          <a:bodyPr anchor="b">
            <a:normAutofit/>
          </a:bodyPr>
          <a:lstStyle/>
          <a:p>
            <a:r>
              <a:rPr lang="pl-PL" b="1" dirty="0"/>
              <a:t>Atrakcje zamku </a:t>
            </a:r>
          </a:p>
        </p:txBody>
      </p:sp>
      <p:sp>
        <p:nvSpPr>
          <p:cNvPr id="40" name="Rectangle 39">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F6EF43DD-B218-0162-4563-EC5A5C89E689}"/>
              </a:ext>
            </a:extLst>
          </p:cNvPr>
          <p:cNvSpPr>
            <a:spLocks noGrp="1"/>
          </p:cNvSpPr>
          <p:nvPr>
            <p:ph idx="1"/>
          </p:nvPr>
        </p:nvSpPr>
        <p:spPr>
          <a:xfrm>
            <a:off x="814656" y="2400301"/>
            <a:ext cx="5568215" cy="4253345"/>
          </a:xfrm>
        </p:spPr>
        <p:txBody>
          <a:bodyPr vert="horz" lIns="91440" tIns="45720" rIns="91440" bIns="45720" rtlCol="0">
            <a:normAutofit/>
          </a:bodyPr>
          <a:lstStyle/>
          <a:p>
            <a:pPr>
              <a:lnSpc>
                <a:spcPct val="120000"/>
              </a:lnSpc>
              <a:buNone/>
            </a:pPr>
            <a:r>
              <a:rPr lang="pl-PL" dirty="0"/>
              <a:t>Podczas zwiedzania twierdzy możemy podziwiać sypialnie, komnaty mieszkalne, skarbiec, zbrojownie, prochownie oraz lamus.  W zamku istnieje również stylowa karczma rycerska. Z wyższych punktów warowni rozpościera się imponujący widok na Jurę. W sezonie turystycznym na zamku odbywają się różne imprezy, m. in. "Najazd Barbarzyńców" oraz "Międzynarodowy Turniej Rycerski". </a:t>
            </a:r>
            <a:endParaRPr lang="pl-PL"/>
          </a:p>
        </p:txBody>
      </p:sp>
      <p:sp>
        <p:nvSpPr>
          <p:cNvPr id="42" name="Freeform: Shape 41">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trawa, budynek, niebo, na wolnym powietrzu&#10;&#10;Opis wygenerowany automatycznie">
            <a:extLst>
              <a:ext uri="{FF2B5EF4-FFF2-40B4-BE49-F238E27FC236}">
                <a16:creationId xmlns:a16="http://schemas.microsoft.com/office/drawing/2014/main" id="{2F2405CB-E84B-C679-0F69-1DCE8E12870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5244" r="25244"/>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9" name="pole tekstowe 8">
            <a:extLst>
              <a:ext uri="{FF2B5EF4-FFF2-40B4-BE49-F238E27FC236}">
                <a16:creationId xmlns:a16="http://schemas.microsoft.com/office/drawing/2014/main" id="{C9805530-073E-2727-2939-95D4B3286B66}"/>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BY-SA-NC</a:t>
            </a:r>
            <a:r>
              <a:rPr lang="en-US"/>
              <a:t>.</a:t>
            </a:r>
          </a:p>
        </p:txBody>
      </p:sp>
    </p:spTree>
    <p:extLst>
      <p:ext uri="{BB962C8B-B14F-4D97-AF65-F5344CB8AC3E}">
        <p14:creationId xmlns:p14="http://schemas.microsoft.com/office/powerpoint/2010/main" val="23976016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drzewo, na wolnym powietrzu, natura, las&#10;&#10;Opis wygenerowany automatycznie">
            <a:extLst>
              <a:ext uri="{FF2B5EF4-FFF2-40B4-BE49-F238E27FC236}">
                <a16:creationId xmlns:a16="http://schemas.microsoft.com/office/drawing/2014/main" id="{8B99D739-229C-3BA2-1006-337DF8EBC46A}"/>
              </a:ext>
            </a:extLst>
          </p:cNvPr>
          <p:cNvPicPr>
            <a:picLocks noChangeAspect="1"/>
          </p:cNvPicPr>
          <p:nvPr/>
        </p:nvPicPr>
        <p:blipFill rotWithShape="1">
          <a:blip r:embed="rId4">
            <a:alphaModFix amt="50000"/>
          </a:blip>
          <a:srcRect t="20237" b="4512"/>
          <a:stretch/>
        </p:blipFill>
        <p:spPr>
          <a:xfrm>
            <a:off x="20" y="10"/>
            <a:ext cx="12191979" cy="6857989"/>
          </a:xfrm>
          <a:prstGeom prst="rect">
            <a:avLst/>
          </a:prstGeom>
        </p:spPr>
      </p:pic>
      <p:sp>
        <p:nvSpPr>
          <p:cNvPr id="2" name="Tytuł 1">
            <a:extLst>
              <a:ext uri="{FF2B5EF4-FFF2-40B4-BE49-F238E27FC236}">
                <a16:creationId xmlns:a16="http://schemas.microsoft.com/office/drawing/2014/main" id="{B048A09E-2AA8-EA48-E206-D2348BB65F94}"/>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Ojcowski park narodowy</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07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A167AFE-5E1A-1F9D-49CA-82CB2162CABA}"/>
              </a:ext>
            </a:extLst>
          </p:cNvPr>
          <p:cNvSpPr>
            <a:spLocks noGrp="1"/>
          </p:cNvSpPr>
          <p:nvPr>
            <p:ph type="title"/>
          </p:nvPr>
        </p:nvSpPr>
        <p:spPr>
          <a:xfrm>
            <a:off x="814656" y="665389"/>
            <a:ext cx="5807818" cy="1507193"/>
          </a:xfrm>
        </p:spPr>
        <p:txBody>
          <a:bodyPr anchor="b">
            <a:normAutofit/>
          </a:bodyPr>
          <a:lstStyle/>
          <a:p>
            <a:r>
              <a:rPr lang="pl-PL" b="1" dirty="0"/>
              <a:t>Opis parku</a:t>
            </a:r>
          </a:p>
        </p:txBody>
      </p:sp>
      <p:sp>
        <p:nvSpPr>
          <p:cNvPr id="31" name="Rectangle 3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D412F3F4-F650-5085-9F6A-4328DFCC4ED7}"/>
              </a:ext>
            </a:extLst>
          </p:cNvPr>
          <p:cNvSpPr>
            <a:spLocks noGrp="1"/>
          </p:cNvSpPr>
          <p:nvPr>
            <p:ph idx="1"/>
          </p:nvPr>
        </p:nvSpPr>
        <p:spPr>
          <a:xfrm>
            <a:off x="814656" y="2400301"/>
            <a:ext cx="5568215" cy="4230254"/>
          </a:xfrm>
        </p:spPr>
        <p:txBody>
          <a:bodyPr vert="horz" lIns="91440" tIns="45720" rIns="91440" bIns="45720" rtlCol="0" anchor="t">
            <a:noAutofit/>
          </a:bodyPr>
          <a:lstStyle/>
          <a:p>
            <a:pPr marL="0" indent="0">
              <a:lnSpc>
                <a:spcPct val="120000"/>
              </a:lnSpc>
              <a:buNone/>
            </a:pPr>
            <a:r>
              <a:rPr lang="pl-PL" sz="1600" dirty="0"/>
              <a:t>Ojcowski park narodowy powstał w 1956 roku. Jest to najmniejszy park narodowy w Polsce (21,46km2), jego symbolem jest nietoperz.  Obejmuje on środkową część doliny Prądnika oraz część Doliny Sąspowskiej. Obszar parku budują wapienie pochodzące z górnej jury.  Przybierają one często niezwykle interesujące i zachwycające kształty. Przykładem jest Brama Krakowska i Maczuga Herkulesa. Na obszarze parku znajduje się około 500 jaskiń. Najbardziej popularnymi są jaskinia Łokietka i jaskinia Ciemna. Na terenie parku żyje 17 gatunków nietoperzy oraz zwierzęta takie jak: piżmak, tchórz zwyczajny, jastrząb gołębiarz, gronostaj czy kuna leśna. </a:t>
            </a:r>
          </a:p>
        </p:txBody>
      </p:sp>
      <p:sp>
        <p:nvSpPr>
          <p:cNvPr id="33" name="Freeform: Shape 3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drzewo, na wolnym powietrzu, trawa, niebo&#10;&#10;Opis wygenerowany automatycznie">
            <a:extLst>
              <a:ext uri="{FF2B5EF4-FFF2-40B4-BE49-F238E27FC236}">
                <a16:creationId xmlns:a16="http://schemas.microsoft.com/office/drawing/2014/main" id="{2EAF06E2-6F0B-0D7E-C8A7-F4934FC52A6D}"/>
              </a:ext>
            </a:extLst>
          </p:cNvPr>
          <p:cNvPicPr>
            <a:picLocks noChangeAspect="1"/>
          </p:cNvPicPr>
          <p:nvPr/>
        </p:nvPicPr>
        <p:blipFill rotWithShape="1">
          <a:blip r:embed="rId4"/>
          <a:srcRect l="11907" r="32336" b="-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112003683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drzewo, na wolnym powietrzu, niebo, trawa&#10;&#10;Opis wygenerowany automatycznie">
            <a:extLst>
              <a:ext uri="{FF2B5EF4-FFF2-40B4-BE49-F238E27FC236}">
                <a16:creationId xmlns:a16="http://schemas.microsoft.com/office/drawing/2014/main" id="{24176494-95BD-9184-8352-26FA5EC1DEFC}"/>
              </a:ext>
            </a:extLst>
          </p:cNvPr>
          <p:cNvPicPr>
            <a:picLocks noChangeAspect="1"/>
          </p:cNvPicPr>
          <p:nvPr/>
        </p:nvPicPr>
        <p:blipFill rotWithShape="1">
          <a:blip r:embed="rId4">
            <a:alphaModFix amt="50000"/>
          </a:blip>
          <a:srcRect t="11723" b="3690"/>
          <a:stretch/>
        </p:blipFill>
        <p:spPr>
          <a:xfrm>
            <a:off x="20" y="10"/>
            <a:ext cx="12191979" cy="6857989"/>
          </a:xfrm>
          <a:prstGeom prst="rect">
            <a:avLst/>
          </a:prstGeom>
        </p:spPr>
      </p:pic>
      <p:sp>
        <p:nvSpPr>
          <p:cNvPr id="2" name="Tytuł 1">
            <a:extLst>
              <a:ext uri="{FF2B5EF4-FFF2-40B4-BE49-F238E27FC236}">
                <a16:creationId xmlns:a16="http://schemas.microsoft.com/office/drawing/2014/main" id="{2F46B755-3D02-CB08-8D3F-CDD6182124AC}"/>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Zamek pieskowa skała</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785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3228EB8-B240-E0B9-B15F-56062653B5A6}"/>
              </a:ext>
            </a:extLst>
          </p:cNvPr>
          <p:cNvSpPr>
            <a:spLocks noGrp="1"/>
          </p:cNvSpPr>
          <p:nvPr>
            <p:ph type="title"/>
          </p:nvPr>
        </p:nvSpPr>
        <p:spPr>
          <a:xfrm>
            <a:off x="814656" y="665389"/>
            <a:ext cx="5807818" cy="1507193"/>
          </a:xfrm>
        </p:spPr>
        <p:txBody>
          <a:bodyPr anchor="b">
            <a:normAutofit/>
          </a:bodyPr>
          <a:lstStyle/>
          <a:p>
            <a:r>
              <a:rPr lang="pl-PL" b="1" dirty="0"/>
              <a:t>Historia zamku</a:t>
            </a:r>
          </a:p>
        </p:txBody>
      </p:sp>
      <p:sp>
        <p:nvSpPr>
          <p:cNvPr id="31" name="Rectangle 3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D6B4459A-3183-C62E-67D8-9935B4088B48}"/>
              </a:ext>
            </a:extLst>
          </p:cNvPr>
          <p:cNvSpPr>
            <a:spLocks noGrp="1"/>
          </p:cNvSpPr>
          <p:nvPr>
            <p:ph idx="1"/>
          </p:nvPr>
        </p:nvSpPr>
        <p:spPr>
          <a:xfrm>
            <a:off x="814656" y="2400301"/>
            <a:ext cx="5568215" cy="4057072"/>
          </a:xfrm>
        </p:spPr>
        <p:txBody>
          <a:bodyPr vert="horz" lIns="91440" tIns="45720" rIns="91440" bIns="45720" rtlCol="0" anchor="t">
            <a:normAutofit/>
          </a:bodyPr>
          <a:lstStyle/>
          <a:p>
            <a:pPr marL="0" indent="0">
              <a:lnSpc>
                <a:spcPct val="120000"/>
              </a:lnSpc>
              <a:buNone/>
            </a:pPr>
            <a:r>
              <a:rPr lang="pl-PL" sz="1600" dirty="0"/>
              <a:t>Pierwsze zmianki o tej warowni znajdują się w dokumencie wydanym w 1315 roku przez Władysława Łokietka. Nazwa twierdzy prawdopodobnie pochodzi od imienia jej właściciela- Piotra. Zamek był własnością rodu Szafrańców. Część tego rodu trudniła się zbójectwem, wykorzystując warownię jako punkt wypadowy do swoich napadów na kupców.  W latach 1542-1580  gotycki zamek został przekształcony w renesansową rezydencję.  W 1787 roku twierdza gościła ostatniego króla Polski- Stanisława Augusta Poniatowskiego. W trakcie powstania styczniowego stoczono w tym miejscu dwie bitwy między powstańcami i wojskami rosyjskimi. Po wycofaniu powstańców zamek został zajęty i zrabowany przez Rosjan. </a:t>
            </a:r>
          </a:p>
        </p:txBody>
      </p:sp>
      <p:sp>
        <p:nvSpPr>
          <p:cNvPr id="33" name="Freeform: Shape 3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drzewo, na wolnym powietrzu, trawa, budynek&#10;&#10;Opis wygenerowany automatycznie">
            <a:extLst>
              <a:ext uri="{FF2B5EF4-FFF2-40B4-BE49-F238E27FC236}">
                <a16:creationId xmlns:a16="http://schemas.microsoft.com/office/drawing/2014/main" id="{EA3A7CC5-716C-229B-74DC-25E801CB580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122" r="2212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EB69345D-F9B5-66D0-F9CA-FC7FC6E26A14}"/>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BY-NC-ND</a:t>
            </a:r>
            <a:r>
              <a:rPr lang="en-US"/>
              <a:t>.</a:t>
            </a:r>
          </a:p>
        </p:txBody>
      </p:sp>
    </p:spTree>
    <p:extLst>
      <p:ext uri="{BB962C8B-B14F-4D97-AF65-F5344CB8AC3E}">
        <p14:creationId xmlns:p14="http://schemas.microsoft.com/office/powerpoint/2010/main" val="416097603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D55E937-E820-9129-837D-892B48645772}"/>
              </a:ext>
            </a:extLst>
          </p:cNvPr>
          <p:cNvSpPr>
            <a:spLocks noGrp="1"/>
          </p:cNvSpPr>
          <p:nvPr>
            <p:ph type="title"/>
          </p:nvPr>
        </p:nvSpPr>
        <p:spPr>
          <a:xfrm>
            <a:off x="814656" y="665389"/>
            <a:ext cx="5807818" cy="1507193"/>
          </a:xfrm>
        </p:spPr>
        <p:txBody>
          <a:bodyPr anchor="b">
            <a:normAutofit/>
          </a:bodyPr>
          <a:lstStyle/>
          <a:p>
            <a:r>
              <a:rPr lang="pl-PL" b="1" dirty="0"/>
              <a:t>Atrakcje wewnątrz zamku</a:t>
            </a:r>
          </a:p>
        </p:txBody>
      </p:sp>
      <p:sp>
        <p:nvSpPr>
          <p:cNvPr id="31" name="Rectangle 3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5B76D11-815B-F806-7074-E64A2CBA787D}"/>
              </a:ext>
            </a:extLst>
          </p:cNvPr>
          <p:cNvSpPr>
            <a:spLocks noGrp="1"/>
          </p:cNvSpPr>
          <p:nvPr>
            <p:ph idx="1"/>
          </p:nvPr>
        </p:nvSpPr>
        <p:spPr>
          <a:xfrm>
            <a:off x="814656" y="2400301"/>
            <a:ext cx="5568215" cy="3733800"/>
          </a:xfrm>
        </p:spPr>
        <p:txBody>
          <a:bodyPr vert="horz" lIns="91440" tIns="45720" rIns="91440" bIns="45720" rtlCol="0" anchor="t">
            <a:normAutofit lnSpcReduction="10000"/>
          </a:bodyPr>
          <a:lstStyle/>
          <a:p>
            <a:pPr marL="0" indent="0">
              <a:lnSpc>
                <a:spcPct val="120000"/>
              </a:lnSpc>
              <a:buNone/>
            </a:pPr>
            <a:r>
              <a:rPr lang="pl-PL" sz="1900" dirty="0"/>
              <a:t>W zamku znajdują się liczne wystawy. Możemy podziwiać m. in. Galerię Malarstwa Angielskiego, która przedstawia obrazy malowane olejem na płótnie głównie z XVIII i XIX wieku. Do najwybitniejszych malowideł z tej galerii należą dzieła takich twórców jak G</a:t>
            </a:r>
            <a:r>
              <a:rPr lang="pl-PL" sz="1900" dirty="0">
                <a:ea typeface="+mj-lt"/>
                <a:cs typeface="+mj-lt"/>
              </a:rPr>
              <a:t>. Kneller, P. Mercier i J.Reynolds. W ramach wystawy w salach pojawiły się angielskie meble, zasłony oraz charakterystyczna kolorystyka ścian inspirowana angielskimi wnętrzami z XVIII i XIX stulecia. </a:t>
            </a:r>
            <a:endParaRPr lang="pl-PL" sz="1900" dirty="0"/>
          </a:p>
        </p:txBody>
      </p:sp>
      <p:sp>
        <p:nvSpPr>
          <p:cNvPr id="33" name="Freeform: Shape 3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w pomieszczeniu, ściana, podłoga, pokój&#10;&#10;Opis wygenerowany automatycznie">
            <a:extLst>
              <a:ext uri="{FF2B5EF4-FFF2-40B4-BE49-F238E27FC236}">
                <a16:creationId xmlns:a16="http://schemas.microsoft.com/office/drawing/2014/main" id="{76FB2565-E53A-0562-964F-B67742C1860C}"/>
              </a:ext>
            </a:extLst>
          </p:cNvPr>
          <p:cNvPicPr>
            <a:picLocks noChangeAspect="1"/>
          </p:cNvPicPr>
          <p:nvPr/>
        </p:nvPicPr>
        <p:blipFill rotWithShape="1">
          <a:blip r:embed="rId4"/>
          <a:srcRect l="30898" r="32303"/>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102821313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7DFFA76-56B3-9A17-E618-597A665741EA}"/>
              </a:ext>
            </a:extLst>
          </p:cNvPr>
          <p:cNvSpPr>
            <a:spLocks noGrp="1"/>
          </p:cNvSpPr>
          <p:nvPr>
            <p:ph type="title"/>
          </p:nvPr>
        </p:nvSpPr>
        <p:spPr>
          <a:xfrm>
            <a:off x="814656" y="665389"/>
            <a:ext cx="5807818" cy="1507193"/>
          </a:xfrm>
        </p:spPr>
        <p:txBody>
          <a:bodyPr anchor="b">
            <a:normAutofit/>
          </a:bodyPr>
          <a:lstStyle/>
          <a:p>
            <a:r>
              <a:rPr lang="pl-PL" b="1" dirty="0"/>
              <a:t>Wystawa w zamku</a:t>
            </a:r>
            <a:r>
              <a:rPr lang="pl-PL" dirty="0"/>
              <a:t> </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42A7158E-A56D-E67D-85F4-89C715BAD764}"/>
              </a:ext>
            </a:extLst>
          </p:cNvPr>
          <p:cNvSpPr>
            <a:spLocks noGrp="1"/>
          </p:cNvSpPr>
          <p:nvPr>
            <p:ph idx="1"/>
          </p:nvPr>
        </p:nvSpPr>
        <p:spPr>
          <a:xfrm>
            <a:off x="814656" y="2400301"/>
            <a:ext cx="5568215" cy="4057072"/>
          </a:xfrm>
        </p:spPr>
        <p:txBody>
          <a:bodyPr vert="horz" lIns="91440" tIns="45720" rIns="91440" bIns="45720" rtlCol="0" anchor="t">
            <a:normAutofit/>
          </a:bodyPr>
          <a:lstStyle/>
          <a:p>
            <a:pPr marL="0" indent="0">
              <a:lnSpc>
                <a:spcPct val="120000"/>
              </a:lnSpc>
              <a:buNone/>
            </a:pPr>
            <a:r>
              <a:rPr lang="pl-PL" sz="1600" dirty="0"/>
              <a:t>W zamku znajduje się również wystawa pod tytułem: "Przemiany stylowe w dziejach sztuki europejskiej do średniowiecza po dwudziestolecie międzywojenne".  Na tej wystawie można podziwiać gotyckie</a:t>
            </a:r>
            <a:r>
              <a:rPr lang="pl-PL" sz="1600" dirty="0">
                <a:ea typeface="+mj-lt"/>
                <a:cs typeface="+mj-lt"/>
              </a:rPr>
              <a:t> rzeźby pochodzące z XIV i XV wieku.  Bogato reprezentowana jest również krakowska szkoła malarska XV wieku. W jej ramach eksponowany jest m. in.  unikatowy obraz epitafijny Jana z Ujazdu. W sali zaprezentowana została również interesująca kolekcja włoskiej majoliki. Wyroby te charakteryzują się niezwykle barwną i ciekawą dekoracją o treści mitologicznej i biblijnej. A to tylko część niezwykle intrygujących dzieł w ramach tej wystawy. </a:t>
            </a:r>
            <a:endParaRPr lang="pl-PL" sz="1400"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na wolnym powietrzu, kamień, krata&#10;&#10;Opis wygenerowany automatycznie">
            <a:extLst>
              <a:ext uri="{FF2B5EF4-FFF2-40B4-BE49-F238E27FC236}">
                <a16:creationId xmlns:a16="http://schemas.microsoft.com/office/drawing/2014/main" id="{BBD9D4D8-51AE-0213-866B-C951C2550F7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122" r="2212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B1A73C85-DEA0-63E1-A5AB-B42465548727}"/>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a:t>
            </a:r>
            <a:r>
              <a:rPr lang="en-US"/>
              <a:t>.</a:t>
            </a:r>
          </a:p>
        </p:txBody>
      </p:sp>
    </p:spTree>
    <p:extLst>
      <p:ext uri="{BB962C8B-B14F-4D97-AF65-F5344CB8AC3E}">
        <p14:creationId xmlns:p14="http://schemas.microsoft.com/office/powerpoint/2010/main" val="37356253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trawa, na wolnym powietrzu, góra, budynek&#10;&#10;Opis wygenerowany automatycznie">
            <a:extLst>
              <a:ext uri="{FF2B5EF4-FFF2-40B4-BE49-F238E27FC236}">
                <a16:creationId xmlns:a16="http://schemas.microsoft.com/office/drawing/2014/main" id="{57B05B48-D966-1A6F-546E-6EF885DF4048}"/>
              </a:ext>
            </a:extLst>
          </p:cNvPr>
          <p:cNvPicPr>
            <a:picLocks noChangeAspect="1"/>
          </p:cNvPicPr>
          <p:nvPr/>
        </p:nvPicPr>
        <p:blipFill rotWithShape="1">
          <a:blip r:embed="rId4">
            <a:alphaModFix amt="50000"/>
          </a:blip>
          <a:srcRect t="13601" b="2130"/>
          <a:stretch/>
        </p:blipFill>
        <p:spPr>
          <a:xfrm>
            <a:off x="20" y="10"/>
            <a:ext cx="12191979" cy="6857989"/>
          </a:xfrm>
          <a:prstGeom prst="rect">
            <a:avLst/>
          </a:prstGeom>
        </p:spPr>
      </p:pic>
      <p:sp>
        <p:nvSpPr>
          <p:cNvPr id="2" name="Tytuł 1">
            <a:extLst>
              <a:ext uri="{FF2B5EF4-FFF2-40B4-BE49-F238E27FC236}">
                <a16:creationId xmlns:a16="http://schemas.microsoft.com/office/drawing/2014/main" id="{60F223D6-4A0D-E331-009E-4548678CF973}"/>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Zamek W Bobolicach</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718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76D6327-BC37-67A7-9BC7-23BBA04DA898}"/>
              </a:ext>
            </a:extLst>
          </p:cNvPr>
          <p:cNvSpPr>
            <a:spLocks noGrp="1"/>
          </p:cNvSpPr>
          <p:nvPr>
            <p:ph type="title"/>
          </p:nvPr>
        </p:nvSpPr>
        <p:spPr>
          <a:xfrm>
            <a:off x="814656" y="665389"/>
            <a:ext cx="5807818" cy="756739"/>
          </a:xfrm>
        </p:spPr>
        <p:txBody>
          <a:bodyPr anchor="b">
            <a:normAutofit/>
          </a:bodyPr>
          <a:lstStyle/>
          <a:p>
            <a:r>
              <a:rPr lang="pl-PL" b="1" dirty="0"/>
              <a:t>Historia warowni</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2A40498D-9673-CCB2-A7AD-788136A73DDA}"/>
              </a:ext>
            </a:extLst>
          </p:cNvPr>
          <p:cNvSpPr>
            <a:spLocks noGrp="1"/>
          </p:cNvSpPr>
          <p:nvPr>
            <p:ph idx="1"/>
          </p:nvPr>
        </p:nvSpPr>
        <p:spPr>
          <a:xfrm>
            <a:off x="814656" y="1465120"/>
            <a:ext cx="5568215" cy="4992253"/>
          </a:xfrm>
        </p:spPr>
        <p:txBody>
          <a:bodyPr vert="horz" lIns="91440" tIns="45720" rIns="91440" bIns="45720" rtlCol="0" anchor="t">
            <a:noAutofit/>
          </a:bodyPr>
          <a:lstStyle/>
          <a:p>
            <a:pPr marL="0" indent="0">
              <a:lnSpc>
                <a:spcPct val="120000"/>
              </a:lnSpc>
              <a:buNone/>
            </a:pPr>
            <a:r>
              <a:rPr lang="pl-PL" sz="1400" dirty="0"/>
              <a:t>Zamek w Bobolicach powstał za panowania Kazimierza Wielkiego około 1350-1352 roku.  Kluczowym momentem dla historii tego zamku było zdobycie go przez Szwedów w czasie potopu szwedzkiego w 1655 roku. Wtedy warownia uległa zniszczeniu. Kiedy król Polski Jan III Sobieski przebywał na zamku w Bobolicach, to z powodu złego stanu murów jego orszak musiał nocować w namiotach. Wraz z upływem czasu  zamek</a:t>
            </a:r>
            <a:r>
              <a:rPr lang="pl-PL" sz="1400" dirty="0">
                <a:ea typeface="+mj-lt"/>
                <a:cs typeface="+mj-lt"/>
              </a:rPr>
              <a:t> zaczął coraz bardziej popadać w ruinę. W XIX wieku w podziemiach znaleziono skarb. Przełomowym punktem dla tego obiektu było przejęcie go przez rodzinę Laseckich, którzy podjęli się odbudowania twierdzy.  Było to bardzo ciężkie zadanie  z powodu braku jakichkolwiek planów i szkiców warowni. Bazowano wyłącznie na kształcie ruin i  wiedzy historyków oraz archeologów. Oficjalne otwarcie zamku nastąpiło w wrześniu 2011 roku. Jego wygląd budzi do teraz kontrowersje, lecz pomimo tego zamek jest zachwycającym miejscem. </a:t>
            </a:r>
            <a:endParaRPr lang="pl-PL" sz="1400" dirty="0"/>
          </a:p>
          <a:p>
            <a:pPr marL="0" indent="0">
              <a:lnSpc>
                <a:spcPct val="120000"/>
              </a:lnSpc>
              <a:buNone/>
            </a:pPr>
            <a:endParaRPr lang="pl-PL" sz="130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góra, drzewo, na wolnym powietrzu, budynek&#10;&#10;Opis wygenerowany automatycznie">
            <a:extLst>
              <a:ext uri="{FF2B5EF4-FFF2-40B4-BE49-F238E27FC236}">
                <a16:creationId xmlns:a16="http://schemas.microsoft.com/office/drawing/2014/main" id="{4B284FD2-68CF-76FF-0540-AC487E0AEC8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122" r="2212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4B801681-2B97-3176-A9BC-68C572F1AD55}"/>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a:t>
            </a:r>
            <a:r>
              <a:rPr lang="en-US"/>
              <a:t>.</a:t>
            </a:r>
          </a:p>
        </p:txBody>
      </p:sp>
    </p:spTree>
    <p:extLst>
      <p:ext uri="{BB962C8B-B14F-4D97-AF65-F5344CB8AC3E}">
        <p14:creationId xmlns:p14="http://schemas.microsoft.com/office/powerpoint/2010/main" val="254521487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41202AC-374B-8BAB-909C-EA1B8C07B103}"/>
              </a:ext>
            </a:extLst>
          </p:cNvPr>
          <p:cNvSpPr>
            <a:spLocks noGrp="1"/>
          </p:cNvSpPr>
          <p:nvPr>
            <p:ph type="title"/>
          </p:nvPr>
        </p:nvSpPr>
        <p:spPr>
          <a:xfrm>
            <a:off x="814656" y="665389"/>
            <a:ext cx="5807818" cy="1507193"/>
          </a:xfrm>
        </p:spPr>
        <p:txBody>
          <a:bodyPr anchor="b">
            <a:normAutofit/>
          </a:bodyPr>
          <a:lstStyle/>
          <a:p>
            <a:r>
              <a:rPr lang="pl-PL" b="1" dirty="0"/>
              <a:t>Wprowadzenie</a:t>
            </a:r>
          </a:p>
        </p:txBody>
      </p:sp>
      <p:sp>
        <p:nvSpPr>
          <p:cNvPr id="22" name="Rectangle 21">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393F6C0-7830-56F2-E699-67A47113B2BC}"/>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lnSpc>
                <a:spcPct val="120000"/>
              </a:lnSpc>
              <a:buNone/>
            </a:pPr>
            <a:r>
              <a:rPr lang="pl-PL" sz="1700" dirty="0"/>
              <a:t>Wielu z nas zastanawia się, gdzie pojechać na wakacje. W poszukiwaniu pięknych widoków oraz ciekawych zabytków podróżujemy po Europie, a nawet po świecie. Niewiele jednak osób decyduje się na podróż w bliższe rejony, które są niezwykle ciekawe i intrygujące. Jura Krakowsko-Częstochowska jest zdecydowanie takim miejscem. W niniejszej pracy postaram się zaprezentować jej najciekawsze atrakcje turystyczne oraz zachęcić was do ich odwiedzenia. </a:t>
            </a:r>
          </a:p>
        </p:txBody>
      </p:sp>
      <p:sp>
        <p:nvSpPr>
          <p:cNvPr id="24" name="Freeform: Shape 23">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drzewo, trawa, na wolnym powietrzu, park&#10;&#10;Opis wygenerowany automatycznie">
            <a:extLst>
              <a:ext uri="{FF2B5EF4-FFF2-40B4-BE49-F238E27FC236}">
                <a16:creationId xmlns:a16="http://schemas.microsoft.com/office/drawing/2014/main" id="{D2A55625-D0FE-C951-1568-C15DD618FF9B}"/>
              </a:ext>
            </a:extLst>
          </p:cNvPr>
          <p:cNvPicPr>
            <a:picLocks noChangeAspect="1"/>
          </p:cNvPicPr>
          <p:nvPr/>
        </p:nvPicPr>
        <p:blipFill rotWithShape="1">
          <a:blip r:embed="rId4"/>
          <a:srcRect l="13165" r="31078" b="-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42879655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55" name="Freeform: Shape 5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Rectangle 5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8" name="Rectangle 5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drzewo, na wolnym powietrzu, niebo, skała&#10;&#10;Opis wygenerowany automatycznie">
            <a:extLst>
              <a:ext uri="{FF2B5EF4-FFF2-40B4-BE49-F238E27FC236}">
                <a16:creationId xmlns:a16="http://schemas.microsoft.com/office/drawing/2014/main" id="{F44EF091-E9B6-3E8E-6E12-625B9D79BD08}"/>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a:stretch/>
        </p:blipFill>
        <p:spPr>
          <a:xfrm>
            <a:off x="20" y="10"/>
            <a:ext cx="12191979" cy="6857989"/>
          </a:xfrm>
          <a:prstGeom prst="rect">
            <a:avLst/>
          </a:prstGeom>
        </p:spPr>
      </p:pic>
      <p:sp>
        <p:nvSpPr>
          <p:cNvPr id="2" name="Tytuł 1">
            <a:extLst>
              <a:ext uri="{FF2B5EF4-FFF2-40B4-BE49-F238E27FC236}">
                <a16:creationId xmlns:a16="http://schemas.microsoft.com/office/drawing/2014/main" id="{A5780942-A6E8-373C-56E0-BAB29F6E0E5A}"/>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en-US" sz="3600" spc="1300">
                <a:solidFill>
                  <a:srgbClr val="FFFFFF"/>
                </a:solidFill>
              </a:rPr>
              <a:t>Rezerwat przyrody Smoleń </a:t>
            </a:r>
            <a:br>
              <a:rPr lang="en-US" sz="3600" spc="1300">
                <a:solidFill>
                  <a:srgbClr val="FFFFFF"/>
                </a:solidFill>
              </a:rPr>
            </a:br>
            <a:r>
              <a:rPr lang="en-US" sz="3600" spc="1300">
                <a:solidFill>
                  <a:srgbClr val="FFFFFF"/>
                </a:solidFill>
              </a:rPr>
              <a:t>i zamek Pilcza</a:t>
            </a:r>
          </a:p>
        </p:txBody>
      </p:sp>
      <p:sp>
        <p:nvSpPr>
          <p:cNvPr id="62" name="Rectangle 6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6">
              <a:alphaModFix amt="99000"/>
              <a:extLst>
                <a:ext uri="{96DAC541-7B7A-43D3-8B79-37D633B846F1}">
                  <asvg:svgBlip xmlns:asvg="http://schemas.microsoft.com/office/drawing/2016/SVG/main" r:embed="rId7"/>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ole tekstowe 5">
            <a:extLst>
              <a:ext uri="{FF2B5EF4-FFF2-40B4-BE49-F238E27FC236}">
                <a16:creationId xmlns:a16="http://schemas.microsoft.com/office/drawing/2014/main" id="{F99335F2-8947-2128-B688-8AF5A660FED8}"/>
              </a:ext>
            </a:extLst>
          </p:cNvPr>
          <p:cNvSpPr txBox="1"/>
          <p:nvPr/>
        </p:nvSpPr>
        <p:spPr>
          <a:xfrm>
            <a:off x="8876669" y="6657944"/>
            <a:ext cx="331533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To zdjęcie</a:t>
            </a:r>
            <a:r>
              <a:rPr lang="en-US" sz="700">
                <a:solidFill>
                  <a:srgbClr val="FFFFFF"/>
                </a:solidFill>
              </a:rPr>
              <a:t> wykonane przez nieznanego autora jest objęte licencją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223402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64039EF-56E5-D61A-2D7E-BB4229F8952C}"/>
              </a:ext>
            </a:extLst>
          </p:cNvPr>
          <p:cNvSpPr>
            <a:spLocks noGrp="1"/>
          </p:cNvSpPr>
          <p:nvPr>
            <p:ph type="title"/>
          </p:nvPr>
        </p:nvSpPr>
        <p:spPr>
          <a:xfrm>
            <a:off x="814656" y="665389"/>
            <a:ext cx="5807818" cy="1507193"/>
          </a:xfrm>
        </p:spPr>
        <p:txBody>
          <a:bodyPr anchor="b">
            <a:normAutofit/>
          </a:bodyPr>
          <a:lstStyle/>
          <a:p>
            <a:r>
              <a:rPr lang="pl-PL" b="1" dirty="0"/>
              <a:t>Rezerwat przyrody Smoleń</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BFC46BA-AD3C-24B1-FD8F-F682B775AA42}"/>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lnSpc>
                <a:spcPct val="120000"/>
              </a:lnSpc>
              <a:buNone/>
            </a:pPr>
            <a:r>
              <a:rPr lang="pl-PL" sz="1900" dirty="0"/>
              <a:t>Jest to rezerwat przyrody położony na górze zamkowej, który zajmuje powierzchnię około 4,3 ha. Obejmuje </a:t>
            </a:r>
            <a:r>
              <a:rPr lang="pl-PL" sz="1900" dirty="0">
                <a:ea typeface="+mj-lt"/>
                <a:cs typeface="+mj-lt"/>
              </a:rPr>
              <a:t>wzgórze zbudowane z wapieni jurajskich i ruiny zamku w Smoleniu. Na terenie rezerwatu znajdują się liczne szczeliny, wgłębienia i ostańce. Ponadto z wzgórza widoczne są pomniki przyrody; lipa drobnolistna (o obwodzie 3m) oraz wapienne ostańce, w skład których wchodzi m. in. Wypaleniec, Zawisza  i Pośrednica.</a:t>
            </a:r>
            <a:endParaRPr lang="pl-PL" sz="1900"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na wolnym powietrzu, drzewo, niebo, budynek&#10;&#10;Opis wygenerowany automatycznie">
            <a:extLst>
              <a:ext uri="{FF2B5EF4-FFF2-40B4-BE49-F238E27FC236}">
                <a16:creationId xmlns:a16="http://schemas.microsoft.com/office/drawing/2014/main" id="{B3194023-7694-F7EE-A47B-1904B274DC8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9138" r="29138"/>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098B01C9-C913-C95D-E70F-174299CED067}"/>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a:t>
            </a:r>
            <a:r>
              <a:rPr lang="en-US"/>
              <a:t>.</a:t>
            </a:r>
          </a:p>
        </p:txBody>
      </p:sp>
    </p:spTree>
    <p:extLst>
      <p:ext uri="{BB962C8B-B14F-4D97-AF65-F5344CB8AC3E}">
        <p14:creationId xmlns:p14="http://schemas.microsoft.com/office/powerpoint/2010/main" val="147308795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B687D5C-4937-E3FA-F47A-9449456B82BF}"/>
              </a:ext>
            </a:extLst>
          </p:cNvPr>
          <p:cNvSpPr>
            <a:spLocks noGrp="1"/>
          </p:cNvSpPr>
          <p:nvPr>
            <p:ph type="title"/>
          </p:nvPr>
        </p:nvSpPr>
        <p:spPr>
          <a:xfrm>
            <a:off x="814656" y="665389"/>
            <a:ext cx="5807818" cy="1507193"/>
          </a:xfrm>
        </p:spPr>
        <p:txBody>
          <a:bodyPr anchor="b">
            <a:normAutofit/>
          </a:bodyPr>
          <a:lstStyle/>
          <a:p>
            <a:r>
              <a:rPr lang="pl-PL" b="1" dirty="0"/>
              <a:t>Zamek Pilcza</a:t>
            </a:r>
          </a:p>
        </p:txBody>
      </p:sp>
      <p:sp>
        <p:nvSpPr>
          <p:cNvPr id="36" name="Rectangle 35">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3A8286ED-4E60-2A45-9934-768A6F66D718}"/>
              </a:ext>
            </a:extLst>
          </p:cNvPr>
          <p:cNvSpPr>
            <a:spLocks noGrp="1"/>
          </p:cNvSpPr>
          <p:nvPr>
            <p:ph idx="1"/>
          </p:nvPr>
        </p:nvSpPr>
        <p:spPr>
          <a:xfrm>
            <a:off x="814655" y="2400301"/>
            <a:ext cx="5804681" cy="3733800"/>
          </a:xfrm>
        </p:spPr>
        <p:txBody>
          <a:bodyPr vert="horz" lIns="91440" tIns="45720" rIns="91440" bIns="45720" rtlCol="0" anchor="t">
            <a:normAutofit/>
          </a:bodyPr>
          <a:lstStyle/>
          <a:p>
            <a:pPr marL="0" indent="0">
              <a:lnSpc>
                <a:spcPct val="120000"/>
              </a:lnSpc>
              <a:buNone/>
            </a:pPr>
            <a:r>
              <a:rPr lang="pl-PL" sz="1600" dirty="0"/>
              <a:t>Zamek Pilcza powstał prawdopodobnie już w XIII wieku. Został  jednak zniszczony podczas walk Władysława Łokietka z królem Czech, Wacławem, w 1300 roku. W połowie XIV wieku powstała nowa, murowana warownia, która wzniesiona została prawdopodobnie przez Ottona z Pilczy herbu Topór. Początkowo zamek stanowiła niewielka budowla z wysoką wieżą, warownia jednak systematycznie się rozrastała. Na przełomie XIV i XV wieku panią twierdzy była żona Władysława Jagiełły. Na zamku istniał bogaty księgozbiór. W XX wieku prowadzano na zamku prace zabezpieczające i wykopaliska archeologiczne</a:t>
            </a:r>
            <a:r>
              <a:rPr lang="pl-PL" sz="1600" dirty="0">
                <a:ea typeface="+mj-lt"/>
                <a:cs typeface="+mj-lt"/>
              </a:rPr>
              <a:t>. W ostatnim czasie warownia została poddana rewitalizacji udostępniając ją turystom. </a:t>
            </a:r>
            <a:endParaRPr lang="pl-PL" sz="1600" dirty="0"/>
          </a:p>
        </p:txBody>
      </p:sp>
      <p:sp>
        <p:nvSpPr>
          <p:cNvPr id="38" name="Freeform: Shape 37">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na wolnym powietrzu, niebo, kaktus, śnieg&#10;&#10;Opis wygenerowany automatycznie">
            <a:extLst>
              <a:ext uri="{FF2B5EF4-FFF2-40B4-BE49-F238E27FC236}">
                <a16:creationId xmlns:a16="http://schemas.microsoft.com/office/drawing/2014/main" id="{86149D71-025D-5EC9-64D2-1F2DFA88D0F3}"/>
              </a:ext>
            </a:extLst>
          </p:cNvPr>
          <p:cNvPicPr>
            <a:picLocks noChangeAspect="1"/>
          </p:cNvPicPr>
          <p:nvPr/>
        </p:nvPicPr>
        <p:blipFill rotWithShape="1">
          <a:blip r:embed="rId4"/>
          <a:srcRect l="26192" r="24371"/>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91095115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drzewo, na wolnym powietrzu, ziemia, roślina&#10;&#10;Opis wygenerowany automatycznie">
            <a:extLst>
              <a:ext uri="{FF2B5EF4-FFF2-40B4-BE49-F238E27FC236}">
                <a16:creationId xmlns:a16="http://schemas.microsoft.com/office/drawing/2014/main" id="{240EA5F0-FFAD-133A-4313-2D981C82FDBF}"/>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6556" b="18444"/>
          <a:stretch/>
        </p:blipFill>
        <p:spPr>
          <a:xfrm>
            <a:off x="-11525" y="10"/>
            <a:ext cx="12191979" cy="6857989"/>
          </a:xfrm>
          <a:prstGeom prst="rect">
            <a:avLst/>
          </a:prstGeom>
        </p:spPr>
      </p:pic>
      <p:sp>
        <p:nvSpPr>
          <p:cNvPr id="2" name="Tytuł 1">
            <a:extLst>
              <a:ext uri="{FF2B5EF4-FFF2-40B4-BE49-F238E27FC236}">
                <a16:creationId xmlns:a16="http://schemas.microsoft.com/office/drawing/2014/main" id="{7978D67D-3A1A-235E-1E8E-3E8DA652C9A6}"/>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a:solidFill>
                  <a:srgbClr val="FFFFFF"/>
                </a:solidFill>
              </a:rPr>
              <a:t>Grota łokietka</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6">
              <a:alphaModFix amt="99000"/>
              <a:extLst>
                <a:ext uri="{96DAC541-7B7A-43D3-8B79-37D633B846F1}">
                  <asvg:svgBlip xmlns:asvg="http://schemas.microsoft.com/office/drawing/2016/SVG/main" r:embed="rId7"/>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049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D2A2161-48E7-8A75-D28E-9029E458BB45}"/>
              </a:ext>
            </a:extLst>
          </p:cNvPr>
          <p:cNvSpPr>
            <a:spLocks noGrp="1"/>
          </p:cNvSpPr>
          <p:nvPr>
            <p:ph type="title"/>
          </p:nvPr>
        </p:nvSpPr>
        <p:spPr>
          <a:xfrm>
            <a:off x="814656" y="665389"/>
            <a:ext cx="5807818" cy="1507193"/>
          </a:xfrm>
        </p:spPr>
        <p:txBody>
          <a:bodyPr anchor="b">
            <a:normAutofit/>
          </a:bodyPr>
          <a:lstStyle/>
          <a:p>
            <a:r>
              <a:rPr lang="pl-PL" b="1" dirty="0"/>
              <a:t>Opis jaskini</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6BEE86CD-D6A1-1C28-1945-A516189FFD5A}"/>
              </a:ext>
            </a:extLst>
          </p:cNvPr>
          <p:cNvSpPr>
            <a:spLocks noGrp="1"/>
          </p:cNvSpPr>
          <p:nvPr>
            <p:ph idx="1"/>
          </p:nvPr>
        </p:nvSpPr>
        <p:spPr>
          <a:xfrm>
            <a:off x="814656" y="2400301"/>
            <a:ext cx="5568215" cy="3733800"/>
          </a:xfrm>
        </p:spPr>
        <p:txBody>
          <a:bodyPr vert="horz" lIns="91440" tIns="45720" rIns="91440" bIns="45720" rtlCol="0" anchor="t">
            <a:normAutofit lnSpcReduction="10000"/>
          </a:bodyPr>
          <a:lstStyle/>
          <a:p>
            <a:pPr marL="0" indent="0">
              <a:buNone/>
            </a:pPr>
            <a:r>
              <a:rPr lang="pl-PL" dirty="0"/>
              <a:t>Grota Łokietka jest jedną z najbardziej znanych i charakterystycznych jaskiń w Jurze Krakowsko-Częstochowskiej. Według legendy, kiedy Władysław Łokietek uciekał przed władcą czeskim Wacławem, to ukrył się w tej jaskini. Stąd wynika jej dzisiejsza nazwa. Jaskinię zwiedza się z przewodnikiem, co trwa około 30 min. W grocie znajdują się ciekawe formy skalne (stalaktyty i stalagmity) oraz nietoperze. </a:t>
            </a:r>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jaskinia, natura, ciemne&#10;&#10;Opis wygenerowany automatycznie">
            <a:extLst>
              <a:ext uri="{FF2B5EF4-FFF2-40B4-BE49-F238E27FC236}">
                <a16:creationId xmlns:a16="http://schemas.microsoft.com/office/drawing/2014/main" id="{1EDF9003-6F1F-F74F-B0ED-8EA5B017E6C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122" r="2212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E841580A-47D2-102C-4961-22E9687B8FA5}"/>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a:t>
            </a:r>
            <a:r>
              <a:rPr lang="en-US"/>
              <a:t>.</a:t>
            </a:r>
          </a:p>
        </p:txBody>
      </p:sp>
    </p:spTree>
    <p:extLst>
      <p:ext uri="{BB962C8B-B14F-4D97-AF65-F5344CB8AC3E}">
        <p14:creationId xmlns:p14="http://schemas.microsoft.com/office/powerpoint/2010/main" val="120212009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drzewo, na wolnym powietrzu, góra, las&#10;&#10;Opis wygenerowany automatycznie">
            <a:extLst>
              <a:ext uri="{FF2B5EF4-FFF2-40B4-BE49-F238E27FC236}">
                <a16:creationId xmlns:a16="http://schemas.microsoft.com/office/drawing/2014/main" id="{E70C9FA5-7596-B19C-86F1-1F333B4A6CA8}"/>
              </a:ext>
            </a:extLst>
          </p:cNvPr>
          <p:cNvPicPr>
            <a:picLocks noChangeAspect="1"/>
          </p:cNvPicPr>
          <p:nvPr/>
        </p:nvPicPr>
        <p:blipFill rotWithShape="1">
          <a:blip r:embed="rId4">
            <a:alphaModFix amt="50000"/>
          </a:blip>
          <a:srcRect t="12500" b="12500"/>
          <a:stretch/>
        </p:blipFill>
        <p:spPr>
          <a:xfrm>
            <a:off x="20" y="10"/>
            <a:ext cx="12191979" cy="6857989"/>
          </a:xfrm>
          <a:prstGeom prst="rect">
            <a:avLst/>
          </a:prstGeom>
        </p:spPr>
      </p:pic>
      <p:sp>
        <p:nvSpPr>
          <p:cNvPr id="2" name="Tytuł 1">
            <a:extLst>
              <a:ext uri="{FF2B5EF4-FFF2-40B4-BE49-F238E27FC236}">
                <a16:creationId xmlns:a16="http://schemas.microsoft.com/office/drawing/2014/main" id="{63FFF127-D150-4605-2C39-703FEA647D5A}"/>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Skała rękawica (pięciopalcówka</a:t>
            </a:r>
            <a:r>
              <a:rPr lang="en-US" sz="3600" spc="1300" dirty="0">
                <a:solidFill>
                  <a:srgbClr val="FFFFFF"/>
                </a:solidFill>
              </a:rPr>
              <a:t>)</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698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28FBB0C-60B9-62F1-8EC5-8464AEDCC383}"/>
              </a:ext>
            </a:extLst>
          </p:cNvPr>
          <p:cNvSpPr>
            <a:spLocks noGrp="1"/>
          </p:cNvSpPr>
          <p:nvPr>
            <p:ph type="title"/>
          </p:nvPr>
        </p:nvSpPr>
        <p:spPr>
          <a:xfrm>
            <a:off x="814656" y="665389"/>
            <a:ext cx="5807818" cy="1507193"/>
          </a:xfrm>
        </p:spPr>
        <p:txBody>
          <a:bodyPr anchor="b">
            <a:normAutofit/>
          </a:bodyPr>
          <a:lstStyle/>
          <a:p>
            <a:r>
              <a:rPr lang="pl-PL" b="1" dirty="0"/>
              <a:t>Opis skały</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88E1A78-F30E-80B8-389F-4F2F708124BA}"/>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lnSpc>
                <a:spcPct val="120000"/>
              </a:lnSpc>
              <a:buNone/>
            </a:pPr>
            <a:r>
              <a:rPr lang="pl-PL" sz="1700" dirty="0"/>
              <a:t>Skała Rękawica jest bardzo popularnym miejscem w jurze Krakowsko-Częstochowskiej z powodu swojej nietypowej budowy. Tą właśnie budowę wyjaśnia legenda:</a:t>
            </a:r>
            <a:endParaRPr lang="pl-PL" dirty="0"/>
          </a:p>
          <a:p>
            <a:pPr marL="0" indent="0">
              <a:lnSpc>
                <a:spcPct val="120000"/>
              </a:lnSpc>
              <a:buNone/>
            </a:pPr>
            <a:r>
              <a:rPr lang="pl-PL" sz="1700" dirty="0"/>
              <a:t>Pewnego dnia mieszkańcy Ojcowa zorientowali się, że nadchodzą Tatarzy. Postanowili zabrać z sobą cały swój dobytek i ukryć się w jaskini Ciemnej. Zaczęli wtedy się modlić o wybawienie. Bóg wysłuchał ich błagań i własną dłonią zasłonił wejście do groty. Gdy mieszkańcy wyszli z jaskini, ich oczom ukazała się ogromna skała w kształcie dłoni.</a:t>
            </a:r>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drzewo, na wolnym powietrzu, roślina, las&#10;&#10;Opis wygenerowany automatycznie">
            <a:extLst>
              <a:ext uri="{FF2B5EF4-FFF2-40B4-BE49-F238E27FC236}">
                <a16:creationId xmlns:a16="http://schemas.microsoft.com/office/drawing/2014/main" id="{5B0991F4-34BC-2586-CDF8-1A7BFBC875D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9344" r="19344"/>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2C5A55C4-9CDD-F567-F394-146247743260}"/>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BY-SA</a:t>
            </a:r>
            <a:r>
              <a:rPr lang="en-US"/>
              <a:t>.</a:t>
            </a:r>
          </a:p>
        </p:txBody>
      </p:sp>
    </p:spTree>
    <p:extLst>
      <p:ext uri="{BB962C8B-B14F-4D97-AF65-F5344CB8AC3E}">
        <p14:creationId xmlns:p14="http://schemas.microsoft.com/office/powerpoint/2010/main" val="49309971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42" name="Freeform: Shape 41">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ectangle 42">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5" name="Rectangle 44">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na wolnym powietrzu, budynek, kamień, cegła&#10;&#10;Opis wygenerowany automatycznie">
            <a:extLst>
              <a:ext uri="{FF2B5EF4-FFF2-40B4-BE49-F238E27FC236}">
                <a16:creationId xmlns:a16="http://schemas.microsoft.com/office/drawing/2014/main" id="{F98EBA6A-5655-D873-ED49-78E72218073C}"/>
              </a:ext>
            </a:extLst>
          </p:cNvPr>
          <p:cNvPicPr>
            <a:picLocks noChangeAspect="1"/>
          </p:cNvPicPr>
          <p:nvPr/>
        </p:nvPicPr>
        <p:blipFill rotWithShape="1">
          <a:blip r:embed="rId4">
            <a:alphaModFix amt="50000"/>
          </a:blip>
          <a:srcRect l="1115" r="52663"/>
          <a:stretch/>
        </p:blipFill>
        <p:spPr>
          <a:xfrm>
            <a:off x="20" y="10"/>
            <a:ext cx="12191980" cy="6857989"/>
          </a:xfrm>
          <a:prstGeom prst="rect">
            <a:avLst/>
          </a:prstGeom>
        </p:spPr>
      </p:pic>
      <p:sp>
        <p:nvSpPr>
          <p:cNvPr id="2" name="Tytuł 1">
            <a:extLst>
              <a:ext uri="{FF2B5EF4-FFF2-40B4-BE49-F238E27FC236}">
                <a16:creationId xmlns:a16="http://schemas.microsoft.com/office/drawing/2014/main" id="{9B753E44-B6EE-B69F-64DF-8DD4C364BD6E}"/>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Zamek Tenczyn w rudnie</a:t>
            </a:r>
          </a:p>
        </p:txBody>
      </p:sp>
      <p:sp>
        <p:nvSpPr>
          <p:cNvPr id="49" name="Rectangle 48">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13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DE26CB8-3B72-CBF5-F42A-DF9147183BCA}"/>
              </a:ext>
            </a:extLst>
          </p:cNvPr>
          <p:cNvSpPr>
            <a:spLocks noGrp="1"/>
          </p:cNvSpPr>
          <p:nvPr>
            <p:ph type="title"/>
          </p:nvPr>
        </p:nvSpPr>
        <p:spPr>
          <a:xfrm>
            <a:off x="814656" y="665389"/>
            <a:ext cx="5807818" cy="1507193"/>
          </a:xfrm>
        </p:spPr>
        <p:txBody>
          <a:bodyPr anchor="b">
            <a:normAutofit/>
          </a:bodyPr>
          <a:lstStyle/>
          <a:p>
            <a:r>
              <a:rPr lang="pl-PL" b="1" dirty="0"/>
              <a:t>Historia obiektu</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07521D7-F473-0DA1-28E1-94EE2653B0D8}"/>
              </a:ext>
            </a:extLst>
          </p:cNvPr>
          <p:cNvSpPr>
            <a:spLocks noGrp="1"/>
          </p:cNvSpPr>
          <p:nvPr>
            <p:ph idx="1"/>
          </p:nvPr>
        </p:nvSpPr>
        <p:spPr>
          <a:xfrm>
            <a:off x="814656" y="2400301"/>
            <a:ext cx="5568215" cy="4248150"/>
          </a:xfrm>
        </p:spPr>
        <p:txBody>
          <a:bodyPr vert="horz" lIns="91440" tIns="45720" rIns="91440" bIns="45720" rtlCol="0" anchor="t">
            <a:noAutofit/>
          </a:bodyPr>
          <a:lstStyle/>
          <a:p>
            <a:pPr marL="0" indent="0">
              <a:lnSpc>
                <a:spcPct val="120000"/>
              </a:lnSpc>
              <a:buNone/>
            </a:pPr>
            <a:r>
              <a:rPr lang="pl-PL" sz="1400" dirty="0"/>
              <a:t>Przyjmuje się, że zamek został zbudowany przez kasztelana krakowskiego Nawoja z Morawicy. Wzniósł on istniejącą do dziś największą na zamku wieżę, zwaną do dziś "Wieżą Nawojową". Twórcą murowanej twierdzy był syn kasztelana, Jędrzej, wojewoda krakowski i sandomierski.   On jako pierwszy przyjął nazwisko Tęczyński. Od tego momentu ród Tęczyńskich zajmował się zamkiem aż do 1637 roku. Warownia była skrupulatnie rozbudowywana. Na zamku gościły często znamienite osobistości polskiego renesansu, m. in. Mikołaj Rej, Jan Kochanowski i Piotr Kochanowski. W 1656 roku zamek został spalony i ograbiony przez Szwedów. Po potopie szwedzkim warownia została częściowo odbudowana i zamieszkana, jednak w XVIII na skutek uderzenia pioruna zamek uległ ponownemu pożarowi. Od tego momentu obiekt zaczął popadać w ruinę. Dzięki pracom zabezpieczającym zamek </a:t>
            </a:r>
            <a:r>
              <a:rPr lang="pl-PL" sz="1400" dirty="0">
                <a:ea typeface="+mj-lt"/>
                <a:cs typeface="+mj-lt"/>
              </a:rPr>
              <a:t>został ponownie udostępniony zwiedzającym w 2016 roku.</a:t>
            </a:r>
            <a:endParaRPr lang="pl-PL" sz="1400"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niebo, budynek, trawa, na wolnym powietrzu&#10;&#10;Opis wygenerowany automatycznie">
            <a:extLst>
              <a:ext uri="{FF2B5EF4-FFF2-40B4-BE49-F238E27FC236}">
                <a16:creationId xmlns:a16="http://schemas.microsoft.com/office/drawing/2014/main" id="{173E2374-9D3B-CE30-2B35-CF65F220CE7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122" r="22122"/>
          <a:stretch/>
        </p:blipFill>
        <p:spPr>
          <a:xfrm>
            <a:off x="7800109" y="-115444"/>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4" name="pole tekstowe 3">
            <a:extLst>
              <a:ext uri="{FF2B5EF4-FFF2-40B4-BE49-F238E27FC236}">
                <a16:creationId xmlns:a16="http://schemas.microsoft.com/office/drawing/2014/main" id="{3F277B3D-8DAE-0BCA-049F-B7A51402EFC5}"/>
              </a:ext>
            </a:extLst>
          </p:cNvPr>
          <p:cNvSpPr txBox="1"/>
          <p:nvPr/>
        </p:nvSpPr>
        <p:spPr>
          <a:xfrm>
            <a:off x="7799388" y="59324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BY-NC-ND</a:t>
            </a:r>
            <a:r>
              <a:rPr lang="en-US"/>
              <a:t>.</a:t>
            </a:r>
          </a:p>
        </p:txBody>
      </p:sp>
    </p:spTree>
    <p:extLst>
      <p:ext uri="{BB962C8B-B14F-4D97-AF65-F5344CB8AC3E}">
        <p14:creationId xmlns:p14="http://schemas.microsoft.com/office/powerpoint/2010/main" val="102792145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6EDAF3E-8B48-110E-4809-848A59628599}"/>
              </a:ext>
            </a:extLst>
          </p:cNvPr>
          <p:cNvSpPr>
            <a:spLocks noGrp="1"/>
          </p:cNvSpPr>
          <p:nvPr>
            <p:ph type="title"/>
          </p:nvPr>
        </p:nvSpPr>
        <p:spPr>
          <a:xfrm>
            <a:off x="814656" y="665389"/>
            <a:ext cx="5807818" cy="1507193"/>
          </a:xfrm>
        </p:spPr>
        <p:txBody>
          <a:bodyPr anchor="b">
            <a:normAutofit/>
          </a:bodyPr>
          <a:lstStyle/>
          <a:p>
            <a:r>
              <a:rPr lang="pl-PL" b="1" dirty="0"/>
              <a:t>Atrakcje wewnątrz zamku</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A8268629-575D-318B-56B1-58EF386B4707}"/>
              </a:ext>
            </a:extLst>
          </p:cNvPr>
          <p:cNvSpPr>
            <a:spLocks noGrp="1"/>
          </p:cNvSpPr>
          <p:nvPr>
            <p:ph idx="1"/>
          </p:nvPr>
        </p:nvSpPr>
        <p:spPr>
          <a:xfrm>
            <a:off x="814656" y="2400301"/>
            <a:ext cx="5568215" cy="4257675"/>
          </a:xfrm>
        </p:spPr>
        <p:txBody>
          <a:bodyPr vert="horz" lIns="91440" tIns="45720" rIns="91440" bIns="45720" rtlCol="0" anchor="t">
            <a:normAutofit/>
          </a:bodyPr>
          <a:lstStyle/>
          <a:p>
            <a:pPr marL="0" indent="0">
              <a:lnSpc>
                <a:spcPct val="120000"/>
              </a:lnSpc>
              <a:buNone/>
            </a:pPr>
            <a:r>
              <a:rPr lang="pl-PL" sz="1600" dirty="0"/>
              <a:t>Zwiedzanie zamku warto zacząć od wejścia na wieżę zamkową, gdzie można podziwiać piękną panoramę okolic. Najładniejsze widoki występują w trakcie zachodu słońca. W zamku odbywa się mnóstwo różnorodnych wydarzeń.  Na dziedzińcu organizowane są koncerty folkowe, operowe i przedstawienia teatralne. Na warowni co roku odbywa się  impreza rekonstrukcyjna osadzona w realiach XVII wieku- "Obrona Zamku Tenczyn przed Szwedem", podczas której już od kilku lat trzystu żołnierzy z elitarnych grup</a:t>
            </a:r>
            <a:r>
              <a:rPr lang="pl-PL" sz="1600" dirty="0">
                <a:ea typeface="+mj-lt"/>
                <a:cs typeface="+mj-lt"/>
              </a:rPr>
              <a:t> rekonstrukcyjnych z całej Europy inscenizują bitwę od zamek, który był szturmowany w 1955 roku przez Szwedów. Ponadto organizowane są przedstawienia znanych z historii i filmów walk oraz nocne wypady do zamku.   </a:t>
            </a:r>
            <a:endParaRPr lang="pl-PL" sz="1600"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budynek, zamek&#10;&#10;Opis wygenerowany automatycznie">
            <a:extLst>
              <a:ext uri="{FF2B5EF4-FFF2-40B4-BE49-F238E27FC236}">
                <a16:creationId xmlns:a16="http://schemas.microsoft.com/office/drawing/2014/main" id="{8E41416B-1987-5FB7-2F3E-218E53E32F7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2829" r="12829"/>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
        <p:nvSpPr>
          <p:cNvPr id="7" name="pole tekstowe 6">
            <a:extLst>
              <a:ext uri="{FF2B5EF4-FFF2-40B4-BE49-F238E27FC236}">
                <a16:creationId xmlns:a16="http://schemas.microsoft.com/office/drawing/2014/main" id="{BA143E24-F72D-A689-577B-C4E227991D2C}"/>
              </a:ext>
            </a:extLst>
          </p:cNvPr>
          <p:cNvSpPr txBox="1"/>
          <p:nvPr/>
        </p:nvSpPr>
        <p:spPr>
          <a:xfrm>
            <a:off x="7696200" y="6046788"/>
            <a:ext cx="4495800" cy="317500"/>
          </a:xfrm>
          <a:prstGeom prst="rect">
            <a:avLst/>
          </a:prstGeom>
        </p:spPr>
        <p:txBody>
          <a:bodyPr>
            <a:normAutofit fontScale="47500" lnSpcReduction="20000"/>
          </a:bodyPr>
          <a:lstStyle/>
          <a:p>
            <a:r>
              <a:rPr lang="en-US">
                <a:hlinkClick r:id="rId5"/>
              </a:rPr>
              <a:t>To zdjęcie</a:t>
            </a:r>
            <a:r>
              <a:rPr lang="en-US"/>
              <a:t> wykonane przez nieznanego autora jest objęte licencją </a:t>
            </a:r>
            <a:r>
              <a:rPr lang="en-US">
                <a:hlinkClick r:id="rId6"/>
              </a:rPr>
              <a:t>CC BY-NC-ND</a:t>
            </a:r>
            <a:r>
              <a:rPr lang="en-US"/>
              <a:t>.</a:t>
            </a:r>
          </a:p>
        </p:txBody>
      </p:sp>
    </p:spTree>
    <p:extLst>
      <p:ext uri="{BB962C8B-B14F-4D97-AF65-F5344CB8AC3E}">
        <p14:creationId xmlns:p14="http://schemas.microsoft.com/office/powerpoint/2010/main" val="349315268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41" name="Freeform: Shape 40">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Rectangle 41">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4" name="Rectangle 43">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Obraz zawierający góra, niebo, na wolnym powietrzu, skała&#10;&#10;Opis wygenerowany automatycznie">
            <a:extLst>
              <a:ext uri="{FF2B5EF4-FFF2-40B4-BE49-F238E27FC236}">
                <a16:creationId xmlns:a16="http://schemas.microsoft.com/office/drawing/2014/main" id="{17A57146-6962-077B-62AD-5537DD085465}"/>
              </a:ext>
            </a:extLst>
          </p:cNvPr>
          <p:cNvPicPr>
            <a:picLocks noChangeAspect="1"/>
          </p:cNvPicPr>
          <p:nvPr/>
        </p:nvPicPr>
        <p:blipFill rotWithShape="1">
          <a:blip r:embed="rId4">
            <a:alphaModFix amt="50000"/>
          </a:blip>
          <a:srcRect t="6250"/>
          <a:stretch/>
        </p:blipFill>
        <p:spPr>
          <a:xfrm>
            <a:off x="20" y="10"/>
            <a:ext cx="12191979" cy="6857989"/>
          </a:xfrm>
          <a:prstGeom prst="rect">
            <a:avLst/>
          </a:prstGeom>
        </p:spPr>
      </p:pic>
      <p:sp>
        <p:nvSpPr>
          <p:cNvPr id="2" name="Tytuł 1">
            <a:extLst>
              <a:ext uri="{FF2B5EF4-FFF2-40B4-BE49-F238E27FC236}">
                <a16:creationId xmlns:a16="http://schemas.microsoft.com/office/drawing/2014/main" id="{2C0F7605-13E8-4B7C-DA7B-5011643DD504}"/>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Zamek w Olsztynie</a:t>
            </a:r>
          </a:p>
        </p:txBody>
      </p:sp>
      <p:sp>
        <p:nvSpPr>
          <p:cNvPr id="48" name="Rectangle 47">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a16="http://schemas.microsoft.com/office/drawing/2014/main" id="{C6E210CD-16ED-43CB-3EFE-DF019ACB71B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dirty="0"/>
          </a:p>
        </p:txBody>
      </p:sp>
    </p:spTree>
    <p:extLst>
      <p:ext uri="{BB962C8B-B14F-4D97-AF65-F5344CB8AC3E}">
        <p14:creationId xmlns:p14="http://schemas.microsoft.com/office/powerpoint/2010/main" val="2334498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F27C28F-265D-DD7F-E466-26E057EF792F}"/>
              </a:ext>
            </a:extLst>
          </p:cNvPr>
          <p:cNvSpPr>
            <a:spLocks noGrp="1"/>
          </p:cNvSpPr>
          <p:nvPr>
            <p:ph type="title"/>
          </p:nvPr>
        </p:nvSpPr>
        <p:spPr>
          <a:xfrm>
            <a:off x="814656" y="665389"/>
            <a:ext cx="5807818" cy="1507193"/>
          </a:xfrm>
        </p:spPr>
        <p:txBody>
          <a:bodyPr anchor="b">
            <a:normAutofit/>
          </a:bodyPr>
          <a:lstStyle/>
          <a:p>
            <a:r>
              <a:rPr lang="pl-PL" b="1" dirty="0"/>
              <a:t>Inne ciekawe miejsca</a:t>
            </a:r>
          </a:p>
        </p:txBody>
      </p:sp>
      <p:sp>
        <p:nvSpPr>
          <p:cNvPr id="46" name="Rectangle 45">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E82CC4A-AD76-9650-CAE8-58CDD4967409}"/>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buNone/>
            </a:pPr>
            <a:r>
              <a:rPr lang="pl-PL" dirty="0"/>
              <a:t>Wymienione przeze mnie atrakcje stanowią tylko część niezwykle ciekawych miejsc w jurze Krakowsko-Częstochowskiej. Warto zobaczyć również:</a:t>
            </a:r>
          </a:p>
          <a:p>
            <a:pPr marL="342900" indent="-342900">
              <a:buFont typeface="Calibri" panose="020B0604020202020204" pitchFamily="34" charset="0"/>
              <a:buChar char="-"/>
            </a:pPr>
            <a:r>
              <a:rPr lang="pl-PL" dirty="0"/>
              <a:t>Maczugę Herkulesa</a:t>
            </a:r>
          </a:p>
          <a:p>
            <a:pPr marL="342900" indent="-342900">
              <a:buFont typeface="Calibri" panose="020B0604020202020204" pitchFamily="34" charset="0"/>
              <a:buChar char="-"/>
            </a:pPr>
            <a:r>
              <a:rPr lang="pl-PL" dirty="0"/>
              <a:t>Gród na górze Birów</a:t>
            </a:r>
            <a:endParaRPr lang="pl-PL"/>
          </a:p>
          <a:p>
            <a:pPr marL="342900" indent="-342900">
              <a:buFont typeface="Calibri" panose="020B0604020202020204" pitchFamily="34" charset="0"/>
              <a:buChar char="-"/>
            </a:pPr>
            <a:r>
              <a:rPr lang="pl-PL" dirty="0"/>
              <a:t>Jaskinię Ciemna</a:t>
            </a:r>
          </a:p>
          <a:p>
            <a:pPr marL="342900" indent="-342900">
              <a:buFont typeface="Calibri" panose="020B0604020202020204" pitchFamily="34" charset="0"/>
              <a:buChar char="-"/>
            </a:pPr>
            <a:r>
              <a:rPr lang="pl-PL" dirty="0"/>
              <a:t>Zamek Rabsztyn</a:t>
            </a:r>
          </a:p>
        </p:txBody>
      </p:sp>
      <p:sp>
        <p:nvSpPr>
          <p:cNvPr id="48" name="Freeform: Shape 47">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aternity national park, autumn, rock club hercules, limestones, autumn ...">
            <a:extLst>
              <a:ext uri="{FF2B5EF4-FFF2-40B4-BE49-F238E27FC236}">
                <a16:creationId xmlns:a16="http://schemas.microsoft.com/office/drawing/2014/main" id="{6023AF1B-D110-4A62-D47F-279408F55A01}"/>
              </a:ext>
            </a:extLst>
          </p:cNvPr>
          <p:cNvPicPr>
            <a:picLocks noChangeAspect="1"/>
          </p:cNvPicPr>
          <p:nvPr/>
        </p:nvPicPr>
        <p:blipFill rotWithShape="1">
          <a:blip r:embed="rId4"/>
          <a:srcRect l="29127" r="29127"/>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189042386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10" name="Freeform: Shape 9">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Rectangle 12">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trawa, na wolnym powietrzu, niebo, pole&#10;&#10;Opis wygenerowany automatycznie">
            <a:extLst>
              <a:ext uri="{FF2B5EF4-FFF2-40B4-BE49-F238E27FC236}">
                <a16:creationId xmlns:a16="http://schemas.microsoft.com/office/drawing/2014/main" id="{7EB9FA49-5634-B457-7D9B-D5E8B0475468}"/>
              </a:ext>
            </a:extLst>
          </p:cNvPr>
          <p:cNvPicPr>
            <a:picLocks noChangeAspect="1"/>
          </p:cNvPicPr>
          <p:nvPr/>
        </p:nvPicPr>
        <p:blipFill rotWithShape="1">
          <a:blip r:embed="rId4"/>
          <a:srcRect t="7786" b="7786"/>
          <a:stretch/>
        </p:blipFill>
        <p:spPr>
          <a:xfrm>
            <a:off x="20" y="10"/>
            <a:ext cx="12191979" cy="6857989"/>
          </a:xfrm>
          <a:prstGeom prst="rect">
            <a:avLst/>
          </a:prstGeom>
        </p:spPr>
      </p:pic>
      <p:sp>
        <p:nvSpPr>
          <p:cNvPr id="2" name="Tytuł 1">
            <a:extLst>
              <a:ext uri="{FF2B5EF4-FFF2-40B4-BE49-F238E27FC236}">
                <a16:creationId xmlns:a16="http://schemas.microsoft.com/office/drawing/2014/main" id="{43BBF2D5-8CC2-ACC9-E62D-7DE8F742E9D8}"/>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endParaRPr lang="en-US" sz="3600" spc="1300" dirty="0">
              <a:solidFill>
                <a:srgbClr val="FFFFFF"/>
              </a:solidFill>
            </a:endParaRPr>
          </a:p>
        </p:txBody>
      </p:sp>
      <p:sp>
        <p:nvSpPr>
          <p:cNvPr id="17" name="Rectangle 16">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91388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4334FC8-B4BD-1B1F-A2C6-A2490AF878A8}"/>
              </a:ext>
            </a:extLst>
          </p:cNvPr>
          <p:cNvSpPr>
            <a:spLocks noGrp="1"/>
          </p:cNvSpPr>
          <p:nvPr>
            <p:ph type="title"/>
          </p:nvPr>
        </p:nvSpPr>
        <p:spPr>
          <a:xfrm>
            <a:off x="814656" y="665389"/>
            <a:ext cx="5807818" cy="1507193"/>
          </a:xfrm>
        </p:spPr>
        <p:txBody>
          <a:bodyPr anchor="b">
            <a:normAutofit/>
          </a:bodyPr>
          <a:lstStyle/>
          <a:p>
            <a:r>
              <a:rPr lang="pl-PL" b="1" dirty="0"/>
              <a:t>zakończenie</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51055A9-9EC0-DEEC-A5F8-30A4285170AB}"/>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buNone/>
            </a:pPr>
            <a:r>
              <a:rPr lang="pl-PL" dirty="0"/>
              <a:t>Na zakończenie chciałbym dodać, że jura Krakowsko-Częstochowska jest niezwykle ciekawym i zdecydowanie wartym zobaczenia miejscem. Mam nadzieję że przedstawione przeze mnie atrakcje zaciekawiły i zachęciły was do podróży po tym niezwykłym rejonie.</a:t>
            </a:r>
          </a:p>
          <a:p>
            <a:pPr marL="0" indent="0">
              <a:buNone/>
            </a:pPr>
            <a:endParaRPr lang="pl-PL"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Images Gratuites : bâtiment, château, monument, la tour, Château, point ...">
            <a:extLst>
              <a:ext uri="{FF2B5EF4-FFF2-40B4-BE49-F238E27FC236}">
                <a16:creationId xmlns:a16="http://schemas.microsoft.com/office/drawing/2014/main" id="{573B3231-92BB-F653-33E9-27EC913D1AF7}"/>
              </a:ext>
            </a:extLst>
          </p:cNvPr>
          <p:cNvPicPr>
            <a:picLocks noChangeAspect="1"/>
          </p:cNvPicPr>
          <p:nvPr/>
        </p:nvPicPr>
        <p:blipFill rotWithShape="1">
          <a:blip r:embed="rId4"/>
          <a:srcRect l="27171" r="27171"/>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121203705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1A5FA1-0532-DAF4-04EA-85B035585DAE}"/>
              </a:ext>
            </a:extLst>
          </p:cNvPr>
          <p:cNvSpPr>
            <a:spLocks noGrp="1"/>
          </p:cNvSpPr>
          <p:nvPr>
            <p:ph type="title"/>
          </p:nvPr>
        </p:nvSpPr>
        <p:spPr/>
        <p:txBody>
          <a:bodyPr/>
          <a:lstStyle/>
          <a:p>
            <a:r>
              <a:rPr lang="pl-PL" dirty="0"/>
              <a:t>Bibliografia</a:t>
            </a:r>
          </a:p>
        </p:txBody>
      </p:sp>
      <p:sp>
        <p:nvSpPr>
          <p:cNvPr id="3" name="Symbol zastępczy zawartości 2">
            <a:extLst>
              <a:ext uri="{FF2B5EF4-FFF2-40B4-BE49-F238E27FC236}">
                <a16:creationId xmlns:a16="http://schemas.microsoft.com/office/drawing/2014/main" id="{D70EA3F2-EFB6-4190-2C2C-C0E2B2472D53}"/>
              </a:ext>
            </a:extLst>
          </p:cNvPr>
          <p:cNvSpPr>
            <a:spLocks noGrp="1"/>
          </p:cNvSpPr>
          <p:nvPr>
            <p:ph idx="1"/>
          </p:nvPr>
        </p:nvSpPr>
        <p:spPr/>
        <p:txBody>
          <a:bodyPr vert="horz" lIns="91440" tIns="45720" rIns="91440" bIns="45720" rtlCol="0" anchor="t">
            <a:normAutofit/>
          </a:bodyPr>
          <a:lstStyle/>
          <a:p>
            <a:pPr marL="0" indent="0">
              <a:buNone/>
            </a:pPr>
            <a:r>
              <a:rPr lang="pl-PL" dirty="0">
                <a:ea typeface="+mj-lt"/>
                <a:cs typeface="+mj-lt"/>
              </a:rPr>
              <a:t>Autorstwa </a:t>
            </a:r>
            <a:r>
              <a:rPr lang="pl-PL" err="1">
                <a:ea typeface="+mj-lt"/>
                <a:cs typeface="+mj-lt"/>
              </a:rPr>
              <a:t>Nikonek</a:t>
            </a:r>
            <a:r>
              <a:rPr lang="pl-PL" dirty="0">
                <a:ea typeface="+mj-lt"/>
                <a:cs typeface="+mj-lt"/>
              </a:rPr>
              <a:t> - Praca własna, CC BY 3.0, </a:t>
            </a:r>
            <a:r>
              <a:rPr lang="pl-PL" dirty="0">
                <a:ea typeface="+mj-lt"/>
                <a:cs typeface="+mj-lt"/>
                <a:hlinkClick r:id="rId2"/>
              </a:rPr>
              <a:t>https://commons.wikimedia.org/w/index.php?curid=16546824</a:t>
            </a:r>
            <a:endParaRPr lang="pl-PL" dirty="0">
              <a:ea typeface="+mj-lt"/>
              <a:cs typeface="+mj-lt"/>
            </a:endParaRPr>
          </a:p>
          <a:p>
            <a:pPr marL="0" indent="0">
              <a:buNone/>
            </a:pPr>
            <a:r>
              <a:rPr lang="pl-PL" dirty="0">
                <a:ea typeface="+mj-lt"/>
                <a:cs typeface="+mj-lt"/>
              </a:rPr>
              <a:t>Autorstwa Jerzy Opioła - Praca własna, CC BY-SA 3.0, </a:t>
            </a:r>
            <a:r>
              <a:rPr lang="pl-PL" dirty="0">
                <a:ea typeface="+mj-lt"/>
                <a:cs typeface="+mj-lt"/>
                <a:hlinkClick r:id="rId3"/>
              </a:rPr>
              <a:t>https://commons.wikimedia.org/w/index.php?curid=1873563</a:t>
            </a:r>
            <a:endParaRPr lang="pl-PL" dirty="0">
              <a:ea typeface="+mj-lt"/>
              <a:cs typeface="+mj-lt"/>
            </a:endParaRPr>
          </a:p>
          <a:p>
            <a:pPr marL="0" indent="0">
              <a:buNone/>
            </a:pPr>
            <a:r>
              <a:rPr lang="pl-PL" dirty="0">
                <a:ea typeface="+mj-lt"/>
                <a:cs typeface="+mj-lt"/>
                <a:hlinkClick r:id="rId4"/>
              </a:rPr>
              <a:t>http://zamekolsztyn.pl/pl/o-zamku/legendy/</a:t>
            </a:r>
            <a:endParaRPr lang="pl-PL" dirty="0"/>
          </a:p>
          <a:p>
            <a:pPr marL="0" indent="0">
              <a:buNone/>
            </a:pPr>
            <a:r>
              <a:rPr lang="pl-PL" sz="1300" dirty="0">
                <a:solidFill>
                  <a:srgbClr val="4C4C4C"/>
                </a:solidFill>
                <a:ea typeface="+mj-lt"/>
                <a:cs typeface="+mj-lt"/>
              </a:rPr>
              <a:t>Rekonstrukcja zamku z XVI w. Wizja J. Gumowskiego z 1935 roku, źródło: I.T. Kaczyńscy Zamki w Polsce Południowej</a:t>
            </a:r>
            <a:r>
              <a:rPr lang="pl-PL" sz="1300" dirty="0">
                <a:solidFill>
                  <a:srgbClr val="000000"/>
                </a:solidFill>
                <a:ea typeface="+mj-lt"/>
                <a:cs typeface="+mj-lt"/>
                <a:hlinkClick r:id="rId5"/>
              </a:rPr>
              <a:t>https</a:t>
            </a:r>
            <a:r>
              <a:rPr lang="pl-PL" sz="1300" dirty="0">
                <a:ea typeface="+mj-lt"/>
                <a:cs typeface="+mj-lt"/>
                <a:hlinkClick r:id="rId5"/>
              </a:rPr>
              <a:t>://www.pustyniabledowska.pl</a:t>
            </a:r>
            <a:endParaRPr lang="pl-PL" dirty="0">
              <a:ea typeface="+mj-lt"/>
              <a:cs typeface="+mj-lt"/>
            </a:endParaRPr>
          </a:p>
          <a:p>
            <a:pPr marL="0" indent="0">
              <a:buNone/>
            </a:pPr>
            <a:r>
              <a:rPr lang="pl-PL" sz="1300" dirty="0">
                <a:ea typeface="+mj-lt"/>
                <a:cs typeface="+mj-lt"/>
              </a:rPr>
              <a:t>Autorstwa Jakub </a:t>
            </a:r>
            <a:r>
              <a:rPr lang="pl-PL" sz="1300" err="1">
                <a:ea typeface="+mj-lt"/>
                <a:cs typeface="+mj-lt"/>
              </a:rPr>
              <a:t>Hałun</a:t>
            </a:r>
            <a:r>
              <a:rPr lang="pl-PL" sz="1300" dirty="0">
                <a:ea typeface="+mj-lt"/>
                <a:cs typeface="+mj-lt"/>
              </a:rPr>
              <a:t> - Praca własna, CC BY-SA 3.0, https://commons.wikimedia.org/w/index.php?curid=33548354</a:t>
            </a:r>
            <a:endParaRPr lang="pl-PL" sz="1300" dirty="0"/>
          </a:p>
          <a:p>
            <a:endParaRPr lang="pl-PL" dirty="0"/>
          </a:p>
        </p:txBody>
      </p:sp>
    </p:spTree>
    <p:extLst>
      <p:ext uri="{BB962C8B-B14F-4D97-AF65-F5344CB8AC3E}">
        <p14:creationId xmlns:p14="http://schemas.microsoft.com/office/powerpoint/2010/main" val="294383226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7CB191-0D11-ACDC-15AE-1D68EB82D186}"/>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37841ACF-8E51-379A-54A1-0FADD98661BF}"/>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pl-PL" dirty="0">
                <a:ea typeface="+mj-lt"/>
                <a:cs typeface="+mj-lt"/>
                <a:hlinkClick r:id="rId2"/>
              </a:rPr>
              <a:t>https://www.zamek-ogrodzieniec.pl/kategorie/dla-zwiedzajacych</a:t>
            </a:r>
            <a:endParaRPr lang="pl-PL">
              <a:ea typeface="+mj-lt"/>
              <a:cs typeface="+mj-lt"/>
            </a:endParaRPr>
          </a:p>
          <a:p>
            <a:pPr marL="0" indent="0">
              <a:buNone/>
            </a:pPr>
            <a:r>
              <a:rPr lang="pl-PL" dirty="0">
                <a:ea typeface="+mj-lt"/>
                <a:cs typeface="+mj-lt"/>
                <a:hlinkClick r:id="rId3"/>
              </a:rPr>
              <a:t>https://pl.wikipedia.org/wiki/Zamek_Ogrodzieniec</a:t>
            </a:r>
            <a:r>
              <a:rPr lang="pl-PL" dirty="0">
                <a:ea typeface="+mj-lt"/>
                <a:cs typeface="+mj-lt"/>
                <a:hlinkClick r:id="rId4"/>
              </a:rPr>
              <a:t>https://infoturystyka.pl/warto-zobaczyc/62,top-10-jury-krakowsko-czestochowskiej.html</a:t>
            </a:r>
            <a:endParaRPr lang="pl-PL"/>
          </a:p>
          <a:p>
            <a:pPr marL="0" indent="0">
              <a:buNone/>
            </a:pPr>
            <a:r>
              <a:rPr lang="pl-PL" dirty="0">
                <a:ea typeface="+mj-lt"/>
                <a:cs typeface="+mj-lt"/>
                <a:hlinkClick r:id="rId5"/>
              </a:rPr>
              <a:t>http://www.ojcowskiparknarodowy.pl/main/historia_utworzenia.html</a:t>
            </a:r>
          </a:p>
          <a:p>
            <a:pPr marL="0" indent="0">
              <a:buNone/>
            </a:pPr>
            <a:r>
              <a:rPr lang="pl-PL" dirty="0">
                <a:ea typeface="+mj-lt"/>
                <a:cs typeface="+mj-lt"/>
                <a:hlinkClick r:id="rId6"/>
              </a:rPr>
              <a:t>https://pl.wikipedia.org/wiki/Ojcowski_Park_Narodowy</a:t>
            </a:r>
            <a:endParaRPr lang="pl-PL" dirty="0">
              <a:ea typeface="+mj-lt"/>
              <a:cs typeface="+mj-lt"/>
            </a:endParaRPr>
          </a:p>
          <a:p>
            <a:pPr marL="0" indent="0">
              <a:buNone/>
            </a:pPr>
            <a:r>
              <a:rPr lang="pl-PL" dirty="0">
                <a:ea typeface="+mj-lt"/>
                <a:cs typeface="+mj-lt"/>
              </a:rPr>
              <a:t>Autorstwa Jan </a:t>
            </a:r>
            <a:r>
              <a:rPr lang="pl-PL" dirty="0" err="1">
                <a:ea typeface="+mj-lt"/>
                <a:cs typeface="+mj-lt"/>
              </a:rPr>
              <a:t>Jerszyński</a:t>
            </a:r>
            <a:r>
              <a:rPr lang="pl-PL" dirty="0">
                <a:ea typeface="+mj-lt"/>
                <a:cs typeface="+mj-lt"/>
              </a:rPr>
              <a:t> - Praca własna, CC BY-SA 2.5, </a:t>
            </a:r>
            <a:r>
              <a:rPr lang="pl-PL" dirty="0">
                <a:ea typeface="+mj-lt"/>
                <a:cs typeface="+mj-lt"/>
                <a:hlinkClick r:id="rId7"/>
              </a:rPr>
              <a:t>https://commons.wikimedia.org/w/index.php?curid=814153</a:t>
            </a:r>
            <a:endParaRPr lang="pl-PL">
              <a:ea typeface="+mj-lt"/>
              <a:cs typeface="+mj-lt"/>
            </a:endParaRPr>
          </a:p>
          <a:p>
            <a:pPr marL="0" indent="0">
              <a:buNone/>
            </a:pPr>
            <a:r>
              <a:rPr lang="pl-PL" dirty="0">
                <a:ea typeface="+mj-lt"/>
                <a:cs typeface="+mj-lt"/>
              </a:rPr>
              <a:t>Autorstwa </a:t>
            </a:r>
            <a:r>
              <a:rPr lang="pl-PL" dirty="0" err="1">
                <a:ea typeface="+mj-lt"/>
                <a:cs typeface="+mj-lt"/>
              </a:rPr>
              <a:t>Janmad</a:t>
            </a:r>
            <a:r>
              <a:rPr lang="pl-PL" dirty="0">
                <a:ea typeface="+mj-lt"/>
                <a:cs typeface="+mj-lt"/>
              </a:rPr>
              <a:t> - Praca własna, CC BY-SA 2.5, https://commons.wikimedia.org/w/index.php?curid=1343837</a:t>
            </a:r>
            <a:br>
              <a:rPr lang="pl-PL" dirty="0">
                <a:ea typeface="+mj-lt"/>
                <a:cs typeface="+mj-lt"/>
              </a:rPr>
            </a:br>
            <a:endParaRPr lang="pl-PL" dirty="0">
              <a:ea typeface="+mj-lt"/>
              <a:cs typeface="+mj-lt"/>
            </a:endParaRPr>
          </a:p>
        </p:txBody>
      </p:sp>
    </p:spTree>
    <p:extLst>
      <p:ext uri="{BB962C8B-B14F-4D97-AF65-F5344CB8AC3E}">
        <p14:creationId xmlns:p14="http://schemas.microsoft.com/office/powerpoint/2010/main" val="167636221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256299-7C13-0DF6-3DFA-949F5743406E}"/>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67750EFE-0B14-7DC2-AC63-78924078492E}"/>
              </a:ext>
            </a:extLst>
          </p:cNvPr>
          <p:cNvSpPr>
            <a:spLocks noGrp="1"/>
          </p:cNvSpPr>
          <p:nvPr>
            <p:ph idx="1"/>
          </p:nvPr>
        </p:nvSpPr>
        <p:spPr/>
        <p:txBody>
          <a:bodyPr vert="horz" lIns="91440" tIns="45720" rIns="91440" bIns="45720" rtlCol="0" anchor="t">
            <a:normAutofit fontScale="77500" lnSpcReduction="20000"/>
          </a:bodyPr>
          <a:lstStyle/>
          <a:p>
            <a:pPr>
              <a:buNone/>
            </a:pPr>
            <a:r>
              <a:rPr lang="pl-PL" dirty="0">
                <a:ea typeface="+mj-lt"/>
                <a:cs typeface="+mj-lt"/>
              </a:rPr>
              <a:t>Autorstwa © Scotch </a:t>
            </a:r>
            <a:r>
              <a:rPr lang="pl-PL" dirty="0" err="1">
                <a:ea typeface="+mj-lt"/>
                <a:cs typeface="+mj-lt"/>
              </a:rPr>
              <a:t>Mist</a:t>
            </a:r>
            <a:r>
              <a:rPr lang="pl-PL" dirty="0">
                <a:ea typeface="+mj-lt"/>
                <a:cs typeface="+mj-lt"/>
              </a:rPr>
              <a:t> / </a:t>
            </a:r>
            <a:r>
              <a:rPr lang="pl-PL" dirty="0" err="1">
                <a:ea typeface="+mj-lt"/>
                <a:cs typeface="+mj-lt"/>
              </a:rPr>
              <a:t>Wikimedia</a:t>
            </a:r>
            <a:r>
              <a:rPr lang="pl-PL" dirty="0">
                <a:ea typeface="+mj-lt"/>
                <a:cs typeface="+mj-lt"/>
              </a:rPr>
              <a:t> </a:t>
            </a:r>
            <a:r>
              <a:rPr lang="pl-PL" dirty="0" err="1">
                <a:ea typeface="+mj-lt"/>
                <a:cs typeface="+mj-lt"/>
              </a:rPr>
              <a:t>Commons</a:t>
            </a:r>
            <a:r>
              <a:rPr lang="pl-PL" dirty="0">
                <a:ea typeface="+mj-lt"/>
                <a:cs typeface="+mj-lt"/>
              </a:rPr>
              <a:t> / CC BY-SA 4.0, CC BY-SA 4.0, </a:t>
            </a:r>
            <a:r>
              <a:rPr lang="pl-PL" dirty="0">
                <a:ea typeface="+mj-lt"/>
                <a:cs typeface="+mj-lt"/>
                <a:hlinkClick r:id="rId2"/>
              </a:rPr>
              <a:t>https://commons.wikimedia.org/w/index.php?curid=53592863</a:t>
            </a:r>
            <a:endParaRPr lang="pl-PL"/>
          </a:p>
          <a:p>
            <a:pPr>
              <a:buNone/>
            </a:pPr>
            <a:r>
              <a:rPr lang="pl-PL" dirty="0">
                <a:ea typeface="+mj-lt"/>
                <a:cs typeface="+mj-lt"/>
                <a:hlinkClick r:id="rId3"/>
              </a:rPr>
              <a:t>https://pl.wikipedia.org/wiki/Zamek_Pieskowa_Skała</a:t>
            </a:r>
            <a:endParaRPr lang="pl-PL"/>
          </a:p>
          <a:p>
            <a:pPr>
              <a:buNone/>
            </a:pPr>
            <a:r>
              <a:rPr lang="pl-PL" dirty="0">
                <a:ea typeface="+mj-lt"/>
                <a:cs typeface="+mj-lt"/>
                <a:hlinkClick r:id="rId4"/>
              </a:rPr>
              <a:t>https://pieskowaskala.eu</a:t>
            </a:r>
            <a:endParaRPr lang="pl-PL"/>
          </a:p>
          <a:p>
            <a:pPr>
              <a:buNone/>
            </a:pPr>
            <a:r>
              <a:rPr lang="pl-PL" dirty="0">
                <a:ea typeface="+mj-lt"/>
                <a:cs typeface="+mj-lt"/>
                <a:hlinkClick r:id="rId5"/>
              </a:rPr>
              <a:t>https://pieskowaskala.eu/wystawa-stala/galeria-malarstwa-angielskiego#5</a:t>
            </a:r>
          </a:p>
          <a:p>
            <a:pPr>
              <a:buNone/>
            </a:pPr>
            <a:r>
              <a:rPr lang="pl-PL" dirty="0">
                <a:ea typeface="+mj-lt"/>
                <a:cs typeface="+mj-lt"/>
              </a:rPr>
              <a:t>Autorstwa </a:t>
            </a:r>
            <a:r>
              <a:rPr lang="pl-PL" dirty="0" err="1">
                <a:ea typeface="+mj-lt"/>
                <a:cs typeface="+mj-lt"/>
              </a:rPr>
              <a:t>Hotelzamekbobolice</a:t>
            </a:r>
            <a:r>
              <a:rPr lang="pl-PL" dirty="0">
                <a:ea typeface="+mj-lt"/>
                <a:cs typeface="+mj-lt"/>
              </a:rPr>
              <a:t> - Praca własna, CC BY-SA 4.0, </a:t>
            </a:r>
            <a:r>
              <a:rPr lang="pl-PL" dirty="0">
                <a:ea typeface="+mj-lt"/>
                <a:cs typeface="+mj-lt"/>
                <a:hlinkClick r:id="rId6"/>
              </a:rPr>
              <a:t>https://commons.wikimedia.org/w/index.php?curid=68525743</a:t>
            </a:r>
            <a:endParaRPr lang="pl-PL" dirty="0"/>
          </a:p>
          <a:p>
            <a:pPr>
              <a:buNone/>
            </a:pPr>
            <a:r>
              <a:rPr lang="pl-PL" dirty="0">
                <a:ea typeface="+mj-lt"/>
                <a:cs typeface="+mj-lt"/>
                <a:hlinkClick r:id="rId7"/>
              </a:rPr>
              <a:t>https://pl.wikipedia.org/wiki/Zamek_w_Bobolicach</a:t>
            </a:r>
            <a:endParaRPr lang="pl-PL">
              <a:ea typeface="+mj-lt"/>
              <a:cs typeface="+mj-lt"/>
            </a:endParaRPr>
          </a:p>
          <a:p>
            <a:pPr>
              <a:buNone/>
            </a:pPr>
            <a:r>
              <a:rPr lang="pl-PL" dirty="0">
                <a:ea typeface="+mj-lt"/>
                <a:cs typeface="+mj-lt"/>
                <a:hlinkClick r:id="rId8"/>
              </a:rPr>
              <a:t>https://www.zamekbobolice.pl</a:t>
            </a:r>
            <a:endParaRPr lang="pl-PL"/>
          </a:p>
          <a:p>
            <a:pPr>
              <a:buNone/>
            </a:pPr>
            <a:r>
              <a:rPr lang="pl-PL" dirty="0">
                <a:ea typeface="+mj-lt"/>
                <a:cs typeface="+mj-lt"/>
              </a:rPr>
              <a:t>Autorstwa Jerzy Opioła - Praca własna, CC BY-SA 4.0, </a:t>
            </a:r>
            <a:r>
              <a:rPr lang="pl-PL" dirty="0">
                <a:ea typeface="+mj-lt"/>
                <a:cs typeface="+mj-lt"/>
                <a:hlinkClick r:id="rId9"/>
              </a:rPr>
              <a:t>https://commons.wikimedia.org/w/index.php?curid=68921758</a:t>
            </a:r>
          </a:p>
          <a:p>
            <a:pPr>
              <a:buNone/>
            </a:pPr>
            <a:endParaRPr lang="pl-PL" dirty="0">
              <a:ea typeface="+mj-lt"/>
              <a:cs typeface="+mj-lt"/>
            </a:endParaRPr>
          </a:p>
          <a:p>
            <a:pPr>
              <a:buNone/>
            </a:pPr>
            <a:endParaRPr lang="pl-PL" dirty="0">
              <a:ea typeface="+mj-lt"/>
              <a:cs typeface="+mj-lt"/>
            </a:endParaRPr>
          </a:p>
          <a:p>
            <a:pPr>
              <a:buNone/>
            </a:pPr>
            <a:endParaRPr lang="pl-PL" dirty="0">
              <a:ea typeface="+mj-lt"/>
              <a:cs typeface="+mj-lt"/>
            </a:endParaRPr>
          </a:p>
          <a:p>
            <a:pPr>
              <a:buNone/>
            </a:pPr>
            <a:endParaRPr lang="pl-PL" dirty="0">
              <a:ea typeface="+mj-lt"/>
              <a:cs typeface="+mj-lt"/>
            </a:endParaRPr>
          </a:p>
          <a:p>
            <a:pPr>
              <a:buNone/>
            </a:pPr>
            <a:endParaRPr lang="pl-PL" dirty="0">
              <a:ea typeface="+mj-lt"/>
              <a:cs typeface="+mj-lt"/>
            </a:endParaRPr>
          </a:p>
        </p:txBody>
      </p:sp>
    </p:spTree>
    <p:extLst>
      <p:ext uri="{BB962C8B-B14F-4D97-AF65-F5344CB8AC3E}">
        <p14:creationId xmlns:p14="http://schemas.microsoft.com/office/powerpoint/2010/main" val="94517625"/>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BD88BE-015D-20E8-CE59-7B2C316A5D47}"/>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414D88C2-E066-A0F8-AC32-6B2CBC272F52}"/>
              </a:ext>
            </a:extLst>
          </p:cNvPr>
          <p:cNvSpPr>
            <a:spLocks noGrp="1"/>
          </p:cNvSpPr>
          <p:nvPr>
            <p:ph idx="1"/>
          </p:nvPr>
        </p:nvSpPr>
        <p:spPr/>
        <p:txBody>
          <a:bodyPr vert="horz" lIns="91440" tIns="45720" rIns="91440" bIns="45720" rtlCol="0" anchor="t">
            <a:normAutofit/>
          </a:bodyPr>
          <a:lstStyle/>
          <a:p>
            <a:pPr marL="0" indent="0">
              <a:buNone/>
            </a:pPr>
            <a:r>
              <a:rPr lang="pl-PL" dirty="0">
                <a:ea typeface="+mj-lt"/>
                <a:cs typeface="+mj-lt"/>
                <a:hlinkClick r:id="rId2"/>
              </a:rPr>
              <a:t>https://www.napokladziezycia.pl/jura-krakowsko-czestochowska-warto-zobaczyc-atrakcje/</a:t>
            </a:r>
            <a:endParaRPr lang="pl-PL">
              <a:ea typeface="+mj-lt"/>
              <a:cs typeface="+mj-lt"/>
            </a:endParaRPr>
          </a:p>
          <a:p>
            <a:pPr marL="0" indent="0">
              <a:buNone/>
            </a:pPr>
            <a:r>
              <a:rPr lang="pl-PL" dirty="0">
                <a:ea typeface="+mj-lt"/>
                <a:cs typeface="+mj-lt"/>
              </a:rPr>
              <a:t>Autorstwa Paweł Opioła - Praca własna, CC BY-SA 4.0, </a:t>
            </a:r>
            <a:r>
              <a:rPr lang="pl-PL" dirty="0">
                <a:ea typeface="+mj-lt"/>
                <a:cs typeface="+mj-lt"/>
                <a:hlinkClick r:id="rId3"/>
              </a:rPr>
              <a:t>https://commons.wikimedia.org/w/index.php?curid=38787618</a:t>
            </a:r>
            <a:endParaRPr lang="pl-PL" dirty="0">
              <a:ea typeface="+mj-lt"/>
              <a:cs typeface="+mj-lt"/>
            </a:endParaRPr>
          </a:p>
          <a:p>
            <a:pPr marL="0" indent="0">
              <a:buNone/>
            </a:pPr>
            <a:r>
              <a:rPr lang="pl-PL" dirty="0">
                <a:ea typeface="+mj-lt"/>
                <a:cs typeface="+mj-lt"/>
                <a:hlinkClick r:id="rId4"/>
              </a:rPr>
              <a:t>https://pl.wikipedia.org/wiki/Zamek_Tenczyn</a:t>
            </a:r>
            <a:endParaRPr lang="pl-PL" dirty="0"/>
          </a:p>
          <a:p>
            <a:pPr marL="0" indent="0">
              <a:buNone/>
            </a:pPr>
            <a:r>
              <a:rPr lang="pl-PL" dirty="0">
                <a:ea typeface="+mj-lt"/>
                <a:cs typeface="+mj-lt"/>
                <a:hlinkClick r:id="rId5"/>
              </a:rPr>
              <a:t>https://klubpodroznikow.com/relacje/polska/polska-zamki-palace/1855-zamek-tenczyn</a:t>
            </a:r>
          </a:p>
          <a:p>
            <a:endParaRPr lang="pl-PL" dirty="0">
              <a:ea typeface="+mj-lt"/>
              <a:cs typeface="+mj-lt"/>
            </a:endParaRPr>
          </a:p>
        </p:txBody>
      </p:sp>
    </p:spTree>
    <p:extLst>
      <p:ext uri="{BB962C8B-B14F-4D97-AF65-F5344CB8AC3E}">
        <p14:creationId xmlns:p14="http://schemas.microsoft.com/office/powerpoint/2010/main" val="232095802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ree photo: Jura Krakowsko Częstochowa, Rocks - Free Image on Pixabay ...">
            <a:extLst>
              <a:ext uri="{FF2B5EF4-FFF2-40B4-BE49-F238E27FC236}">
                <a16:creationId xmlns:a16="http://schemas.microsoft.com/office/drawing/2014/main" id="{9434898B-BA21-1BFE-8F24-29CFAF976C6E}"/>
              </a:ext>
            </a:extLst>
          </p:cNvPr>
          <p:cNvPicPr>
            <a:picLocks noChangeAspect="1"/>
          </p:cNvPicPr>
          <p:nvPr/>
        </p:nvPicPr>
        <p:blipFill rotWithShape="1">
          <a:blip r:embed="rId4">
            <a:alphaModFix amt="50000"/>
          </a:blip>
          <a:srcRect b="443"/>
          <a:stretch/>
        </p:blipFill>
        <p:spPr>
          <a:xfrm>
            <a:off x="20" y="10"/>
            <a:ext cx="12191979" cy="6857989"/>
          </a:xfrm>
          <a:prstGeom prst="rect">
            <a:avLst/>
          </a:prstGeom>
        </p:spPr>
      </p:pic>
      <p:sp>
        <p:nvSpPr>
          <p:cNvPr id="2" name="Tytuł 1">
            <a:extLst>
              <a:ext uri="{FF2B5EF4-FFF2-40B4-BE49-F238E27FC236}">
                <a16:creationId xmlns:a16="http://schemas.microsoft.com/office/drawing/2014/main" id="{13081387-B8FA-1388-DD49-FFED423C5A36}"/>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en-US" sz="3600" spc="1300">
                <a:solidFill>
                  <a:srgbClr val="FFFFFF"/>
                </a:solidFill>
              </a:rPr>
              <a:t>Dziękuję za uwagę</a:t>
            </a:r>
            <a:r>
              <a:rPr lang="en-US" sz="3600" spc="1300" dirty="0">
                <a:solidFill>
                  <a:srgbClr val="FFFFFF"/>
                </a:solidFill>
              </a:rPr>
              <a:t> :) </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254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B6ECC43-D65E-4A7B-A76B-D278A2184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1626076" y="3551521"/>
            <a:ext cx="567782" cy="3306479"/>
            <a:chOff x="11619770" y="-2005"/>
            <a:chExt cx="567782" cy="3306479"/>
          </a:xfrm>
        </p:grpSpPr>
        <p:sp>
          <p:nvSpPr>
            <p:cNvPr id="67" name="Freeform: Shape 66">
              <a:extLst>
                <a:ext uri="{FF2B5EF4-FFF2-40B4-BE49-F238E27FC236}">
                  <a16:creationId xmlns:a16="http://schemas.microsoft.com/office/drawing/2014/main" id="{7EE443C5-5AB9-407B-A8C3-011BB14F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Rectangle 67">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0" name="Rectangle 69">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371F55F-2009-F57E-0996-430BFAACE58D}"/>
              </a:ext>
            </a:extLst>
          </p:cNvPr>
          <p:cNvSpPr>
            <a:spLocks noGrp="1"/>
          </p:cNvSpPr>
          <p:nvPr>
            <p:ph type="title"/>
          </p:nvPr>
        </p:nvSpPr>
        <p:spPr>
          <a:xfrm>
            <a:off x="814656" y="665389"/>
            <a:ext cx="5807818" cy="1507193"/>
          </a:xfrm>
        </p:spPr>
        <p:txBody>
          <a:bodyPr vert="horz" lIns="91440" tIns="45720" rIns="91440" bIns="45720" rtlCol="0" anchor="b">
            <a:normAutofit/>
          </a:bodyPr>
          <a:lstStyle/>
          <a:p>
            <a:r>
              <a:rPr lang="pl-PL" sz="3200" dirty="0">
                <a:latin typeface="+mj-lt"/>
              </a:rPr>
              <a:t>Historia zamku</a:t>
            </a:r>
          </a:p>
        </p:txBody>
      </p:sp>
      <p:sp>
        <p:nvSpPr>
          <p:cNvPr id="72" name="Rectangle 71">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5A6E193E-1AE4-9015-9285-B6DFC6EFEC55}"/>
              </a:ext>
            </a:extLst>
          </p:cNvPr>
          <p:cNvSpPr>
            <a:spLocks noGrp="1"/>
          </p:cNvSpPr>
          <p:nvPr>
            <p:ph type="body" sz="half" idx="2"/>
          </p:nvPr>
        </p:nvSpPr>
        <p:spPr>
          <a:xfrm>
            <a:off x="814656" y="2400301"/>
            <a:ext cx="5568215" cy="3733800"/>
          </a:xfrm>
        </p:spPr>
        <p:txBody>
          <a:bodyPr vert="horz" lIns="91440" tIns="45720" rIns="91440" bIns="45720" rtlCol="0" anchor="t">
            <a:normAutofit lnSpcReduction="10000"/>
          </a:bodyPr>
          <a:lstStyle/>
          <a:p>
            <a:pPr indent="-228600">
              <a:lnSpc>
                <a:spcPct val="120000"/>
              </a:lnSpc>
            </a:pPr>
            <a:r>
              <a:rPr lang="pl-PL" dirty="0">
                <a:latin typeface="+mj-lt"/>
              </a:rPr>
              <a:t>Zamek Olsztyn to jeden z największych i najbardziej imponujących reliktów zamków obronnych Wyżyny Krakowsko-Częstochowskiej. Został wzniesiony w drugiej połowie XIII wieku. Warownia miała ogromne znaczenie militarne, ponieważ znajdowała się przy południowo-zachodniej granicy państwa, a jej położenie umożliwiało skuteczną obronę. Ponadto, była ośrodkiem zarządu królewskiego okręgu administracyjno-gospodarczego. Niestety, zamek od XVII wieku zaczął popadać w ruinę, a do dziś zachowała się tylko jego część. Mimo to, ruiny zamku nadal zachwycają swoim pięknem.  Co roku odbywa się tutaj turniej rycerski, który zdecydowanie warto zobaczyć.</a:t>
            </a:r>
          </a:p>
        </p:txBody>
      </p:sp>
      <p:sp>
        <p:nvSpPr>
          <p:cNvPr id="74" name="Freeform: Shape 73">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trawa, niebo, na wolnym powietrzu, budynek&#10;&#10;Opis wygenerowany automatycznie">
            <a:extLst>
              <a:ext uri="{FF2B5EF4-FFF2-40B4-BE49-F238E27FC236}">
                <a16:creationId xmlns:a16="http://schemas.microsoft.com/office/drawing/2014/main" id="{DABDA387-8CAD-CF76-1CF1-D023B09F66CE}"/>
              </a:ext>
            </a:extLst>
          </p:cNvPr>
          <p:cNvPicPr>
            <a:picLocks noChangeAspect="1"/>
          </p:cNvPicPr>
          <p:nvPr/>
        </p:nvPicPr>
        <p:blipFill rotWithShape="1">
          <a:blip r:embed="rId4"/>
          <a:srcRect l="24742" r="35671"/>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424177090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40" name="Freeform: Shape 39">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3" name="Rectangle 42">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tekst, budynek, szereg">
            <a:extLst>
              <a:ext uri="{FF2B5EF4-FFF2-40B4-BE49-F238E27FC236}">
                <a16:creationId xmlns:a16="http://schemas.microsoft.com/office/drawing/2014/main" id="{E4EBF183-A3FB-BDA1-A2CE-FAB3BC8B2014}"/>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4384" b="4384"/>
          <a:stretch/>
        </p:blipFill>
        <p:spPr>
          <a:xfrm>
            <a:off x="20" y="10"/>
            <a:ext cx="12191980" cy="6857989"/>
          </a:xfrm>
          <a:prstGeom prst="rect">
            <a:avLst/>
          </a:prstGeom>
        </p:spPr>
      </p:pic>
      <p:sp>
        <p:nvSpPr>
          <p:cNvPr id="45" name="Freeform: Shape 44">
            <a:extLst>
              <a:ext uri="{FF2B5EF4-FFF2-40B4-BE49-F238E27FC236}">
                <a16:creationId xmlns:a16="http://schemas.microsoft.com/office/drawing/2014/main" id="{50220E3B-B61B-7FE6-8157-FEE84BBD0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22853"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95000">
                <a:srgbClr val="000000">
                  <a:alpha val="5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4EE18CB4-F5D6-B9C5-D9F9-BFA6CE24193A}"/>
              </a:ext>
            </a:extLst>
          </p:cNvPr>
          <p:cNvSpPr>
            <a:spLocks noGrp="1"/>
          </p:cNvSpPr>
          <p:nvPr>
            <p:ph type="title"/>
          </p:nvPr>
        </p:nvSpPr>
        <p:spPr>
          <a:xfrm>
            <a:off x="807027" y="1261872"/>
            <a:ext cx="5622528" cy="2852928"/>
          </a:xfrm>
        </p:spPr>
        <p:txBody>
          <a:bodyPr vert="horz" lIns="91440" tIns="45720" rIns="91440" bIns="45720" rtlCol="0" anchor="t">
            <a:normAutofit/>
          </a:bodyPr>
          <a:lstStyle/>
          <a:p>
            <a:pPr>
              <a:lnSpc>
                <a:spcPct val="130000"/>
              </a:lnSpc>
            </a:pPr>
            <a:endParaRPr lang="en-US" sz="3100" spc="1300" dirty="0">
              <a:solidFill>
                <a:srgbClr val="FFFFFF"/>
              </a:solidFill>
            </a:endParaRPr>
          </a:p>
        </p:txBody>
      </p:sp>
      <p:sp>
        <p:nvSpPr>
          <p:cNvPr id="47" name="Freeform: Shape 46">
            <a:extLst>
              <a:ext uri="{FF2B5EF4-FFF2-40B4-BE49-F238E27FC236}">
                <a16:creationId xmlns:a16="http://schemas.microsoft.com/office/drawing/2014/main" id="{2FA801D1-B067-4DAE-708F-7C47567C2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995139" y="0"/>
            <a:ext cx="2196859" cy="6858000"/>
          </a:xfrm>
          <a:custGeom>
            <a:avLst/>
            <a:gdLst>
              <a:gd name="connsiteX0" fmla="*/ 2192785 w 2192785"/>
              <a:gd name="connsiteY0" fmla="*/ 3807381 h 3807381"/>
              <a:gd name="connsiteX1" fmla="*/ 0 w 2192785"/>
              <a:gd name="connsiteY1" fmla="*/ 3807381 h 3807381"/>
              <a:gd name="connsiteX2" fmla="*/ 0 w 2192785"/>
              <a:gd name="connsiteY2" fmla="*/ 0 h 3807381"/>
              <a:gd name="connsiteX3" fmla="*/ 2192785 w 2192785"/>
              <a:gd name="connsiteY3" fmla="*/ 0 h 3807381"/>
            </a:gdLst>
            <a:ahLst/>
            <a:cxnLst>
              <a:cxn ang="0">
                <a:pos x="connsiteX0" y="connsiteY0"/>
              </a:cxn>
              <a:cxn ang="0">
                <a:pos x="connsiteX1" y="connsiteY1"/>
              </a:cxn>
              <a:cxn ang="0">
                <a:pos x="connsiteX2" y="connsiteY2"/>
              </a:cxn>
              <a:cxn ang="0">
                <a:pos x="connsiteX3" y="connsiteY3"/>
              </a:cxn>
            </a:cxnLst>
            <a:rect l="l" t="t" r="r" b="b"/>
            <a:pathLst>
              <a:path w="2192785" h="3807381">
                <a:moveTo>
                  <a:pt x="2192785" y="3807381"/>
                </a:moveTo>
                <a:lnTo>
                  <a:pt x="0" y="3807381"/>
                </a:lnTo>
                <a:lnTo>
                  <a:pt x="0" y="0"/>
                </a:lnTo>
                <a:lnTo>
                  <a:pt x="2192785" y="0"/>
                </a:lnTo>
                <a:close/>
              </a:path>
            </a:pathLst>
          </a:custGeom>
          <a:gradFill>
            <a:gsLst>
              <a:gs pos="0">
                <a:srgbClr val="000000">
                  <a:alpha val="0"/>
                </a:srgbClr>
              </a:gs>
              <a:gs pos="100000">
                <a:srgbClr val="000000">
                  <a:alpha val="31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Rectangle 48">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63125" y="3424422"/>
            <a:ext cx="642729" cy="2930667"/>
          </a:xfrm>
          <a:prstGeom prst="rect">
            <a:avLst/>
          </a:prstGeom>
          <a:blipFill dpi="0" rotWithShape="1">
            <a:blip r:embed="rId6">
              <a:alphaModFix amt="99000"/>
              <a:extLst>
                <a:ext uri="{96DAC541-7B7A-43D3-8B79-37D633B846F1}">
                  <asvg:svgBlip xmlns:asvg="http://schemas.microsoft.com/office/drawing/2016/SVG/main" r:embed="rId7"/>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985992" y="483669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ole tekstowe 5">
            <a:extLst>
              <a:ext uri="{FF2B5EF4-FFF2-40B4-BE49-F238E27FC236}">
                <a16:creationId xmlns:a16="http://schemas.microsoft.com/office/drawing/2014/main" id="{1A954189-FC85-2FB7-7279-48A5FFEB8781}"/>
              </a:ext>
            </a:extLst>
          </p:cNvPr>
          <p:cNvSpPr txBox="1"/>
          <p:nvPr/>
        </p:nvSpPr>
        <p:spPr>
          <a:xfrm>
            <a:off x="0" y="6858000"/>
            <a:ext cx="12192000" cy="317500"/>
          </a:xfrm>
          <a:prstGeom prst="rect">
            <a:avLst/>
          </a:prstGeom>
        </p:spPr>
        <p:txBody>
          <a:bodyPr>
            <a:normAutofit fontScale="92500" lnSpcReduction="20000"/>
          </a:bodyPr>
          <a:lstStyle/>
          <a:p>
            <a:r>
              <a:rPr lang="en-US">
                <a:hlinkClick r:id="rId5"/>
              </a:rPr>
              <a:t>To zdjęcie</a:t>
            </a:r>
            <a:r>
              <a:rPr lang="en-US"/>
              <a:t> wykonane przez nieznanego autora jest objęte licencją </a:t>
            </a:r>
            <a:r>
              <a:rPr lang="en-US">
                <a:hlinkClick r:id="rId8"/>
              </a:rPr>
              <a:t>CC BY-SA</a:t>
            </a:r>
            <a:r>
              <a:rPr lang="en-US"/>
              <a:t>.</a:t>
            </a:r>
          </a:p>
        </p:txBody>
      </p:sp>
    </p:spTree>
    <p:extLst>
      <p:ext uri="{BB962C8B-B14F-4D97-AF65-F5344CB8AC3E}">
        <p14:creationId xmlns:p14="http://schemas.microsoft.com/office/powerpoint/2010/main" val="882730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55" name="Freeform: Shape 5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Rectangle 5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8" name="Rectangle 5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niebo, na wolnym powietrzu, plaża, natura&#10;&#10;Opis wygenerowany automatycznie">
            <a:extLst>
              <a:ext uri="{FF2B5EF4-FFF2-40B4-BE49-F238E27FC236}">
                <a16:creationId xmlns:a16="http://schemas.microsoft.com/office/drawing/2014/main" id="{EFD76584-BE97-51A8-5805-D3BB10C9E236}"/>
              </a:ext>
            </a:extLst>
          </p:cNvPr>
          <p:cNvPicPr>
            <a:picLocks noChangeAspect="1"/>
          </p:cNvPicPr>
          <p:nvPr/>
        </p:nvPicPr>
        <p:blipFill rotWithShape="1">
          <a:blip r:embed="rId4">
            <a:alphaModFix amt="50000"/>
          </a:blip>
          <a:srcRect b="25000"/>
          <a:stretch/>
        </p:blipFill>
        <p:spPr>
          <a:xfrm>
            <a:off x="20" y="10"/>
            <a:ext cx="12191979" cy="6857989"/>
          </a:xfrm>
          <a:prstGeom prst="rect">
            <a:avLst/>
          </a:prstGeom>
        </p:spPr>
      </p:pic>
      <p:sp>
        <p:nvSpPr>
          <p:cNvPr id="2" name="Tytuł 1">
            <a:extLst>
              <a:ext uri="{FF2B5EF4-FFF2-40B4-BE49-F238E27FC236}">
                <a16:creationId xmlns:a16="http://schemas.microsoft.com/office/drawing/2014/main" id="{C82AF55E-3571-0EC7-FFAE-D3E1ED448C5D}"/>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Pustynia</a:t>
            </a:r>
            <a:br>
              <a:rPr lang="pl-PL" sz="3600" spc="1300" dirty="0"/>
            </a:br>
            <a:r>
              <a:rPr lang="pl-PL" sz="3600" spc="1300" dirty="0">
                <a:solidFill>
                  <a:srgbClr val="FFFFFF"/>
                </a:solidFill>
              </a:rPr>
              <a:t>błędowska</a:t>
            </a:r>
          </a:p>
        </p:txBody>
      </p:sp>
      <p:sp>
        <p:nvSpPr>
          <p:cNvPr id="62" name="Rectangle 6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4826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E89493-AC86-4DB9-8963-3671DDEBE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8D0DA66-9A76-847A-8D15-BC5FF33040A5}"/>
              </a:ext>
            </a:extLst>
          </p:cNvPr>
          <p:cNvSpPr>
            <a:spLocks noGrp="1"/>
          </p:cNvSpPr>
          <p:nvPr>
            <p:ph type="title"/>
          </p:nvPr>
        </p:nvSpPr>
        <p:spPr>
          <a:xfrm>
            <a:off x="814656" y="665389"/>
            <a:ext cx="5807818" cy="1507193"/>
          </a:xfrm>
        </p:spPr>
        <p:txBody>
          <a:bodyPr anchor="b">
            <a:normAutofit/>
          </a:bodyPr>
          <a:lstStyle/>
          <a:p>
            <a:r>
              <a:rPr lang="pl-PL" b="1" dirty="0"/>
              <a:t>Charakterystyka pustyni </a:t>
            </a:r>
          </a:p>
        </p:txBody>
      </p:sp>
      <p:sp>
        <p:nvSpPr>
          <p:cNvPr id="11" name="Rectangle 10">
            <a:extLst>
              <a:ext uri="{FF2B5EF4-FFF2-40B4-BE49-F238E27FC236}">
                <a16:creationId xmlns:a16="http://schemas.microsoft.com/office/drawing/2014/main" id="{BDAC9C0A-BBCA-4B9F-8ADF-5B2CCB19F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8340B183-971F-78FB-34C0-EF430EC9183E}"/>
              </a:ext>
            </a:extLst>
          </p:cNvPr>
          <p:cNvSpPr>
            <a:spLocks noGrp="1"/>
          </p:cNvSpPr>
          <p:nvPr>
            <p:ph idx="1"/>
          </p:nvPr>
        </p:nvSpPr>
        <p:spPr>
          <a:xfrm>
            <a:off x="814656" y="2400301"/>
            <a:ext cx="5568215" cy="3733800"/>
          </a:xfrm>
        </p:spPr>
        <p:txBody>
          <a:bodyPr vert="horz" lIns="91440" tIns="45720" rIns="91440" bIns="45720" rtlCol="0" anchor="t">
            <a:normAutofit/>
          </a:bodyPr>
          <a:lstStyle/>
          <a:p>
            <a:pPr marL="0" indent="0">
              <a:lnSpc>
                <a:spcPct val="120000"/>
              </a:lnSpc>
              <a:buNone/>
            </a:pPr>
            <a:r>
              <a:rPr lang="pl-PL" sz="1700" dirty="0"/>
              <a:t>Pustynia Błędowska to największa pustynia w Polsce, która zajmuje powierzchnię około 33 km2.  Jest to unikalny teren w skali naszego państwa. Na początku XX wieku obszar ten służył jako poligon wojskowy.  Na pustyni można spotkać wiele gatunków zwierząt i roślin objętych ochroną, np. Gniewosza plamistego, żmiję zygzakowatą, oraz grzebiuszkę ziemną. Pustynia Błędowska zachwyca swoją odrębnością i pięknem. Jest to miejsce, które zdecydowanie trzeba odwiedzić.</a:t>
            </a:r>
            <a:endParaRPr lang="pl-PL" dirty="0"/>
          </a:p>
        </p:txBody>
      </p:sp>
      <p:sp>
        <p:nvSpPr>
          <p:cNvPr id="13" name="Freeform: Shape 12">
            <a:extLst>
              <a:ext uri="{FF2B5EF4-FFF2-40B4-BE49-F238E27FC236}">
                <a16:creationId xmlns:a16="http://schemas.microsoft.com/office/drawing/2014/main" id="{148D47FD-99F1-4F70-A0B7-DE3FFDD3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630921" y="2766496"/>
            <a:ext cx="5385102" cy="1987416"/>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Obraz zawierający niebo, na wolnym powietrzu, plaża, natura&#10;&#10;Opis wygenerowany automatycznie">
            <a:extLst>
              <a:ext uri="{FF2B5EF4-FFF2-40B4-BE49-F238E27FC236}">
                <a16:creationId xmlns:a16="http://schemas.microsoft.com/office/drawing/2014/main" id="{C5AC5A85-072B-A711-B1DE-8C48B20E9E2F}"/>
              </a:ext>
            </a:extLst>
          </p:cNvPr>
          <p:cNvPicPr>
            <a:picLocks noChangeAspect="1"/>
          </p:cNvPicPr>
          <p:nvPr/>
        </p:nvPicPr>
        <p:blipFill rotWithShape="1">
          <a:blip r:embed="rId4"/>
          <a:srcRect l="22122" r="22122"/>
          <a:stretch/>
        </p:blipFill>
        <p:spPr>
          <a:xfrm>
            <a:off x="7696200" y="10"/>
            <a:ext cx="4495800" cy="6047499"/>
          </a:xfrm>
          <a:custGeom>
            <a:avLst/>
            <a:gdLst/>
            <a:ahLst/>
            <a:cxnLst/>
            <a:rect l="l" t="t" r="r" b="b"/>
            <a:pathLst>
              <a:path w="2093843" h="1948070">
                <a:moveTo>
                  <a:pt x="0" y="0"/>
                </a:moveTo>
                <a:lnTo>
                  <a:pt x="2093843" y="0"/>
                </a:lnTo>
                <a:lnTo>
                  <a:pt x="2093843" y="1948070"/>
                </a:lnTo>
                <a:lnTo>
                  <a:pt x="0" y="1948070"/>
                </a:lnTo>
                <a:close/>
              </a:path>
            </a:pathLst>
          </a:custGeom>
          <a:effectLst/>
        </p:spPr>
      </p:pic>
    </p:spTree>
    <p:extLst>
      <p:ext uri="{BB962C8B-B14F-4D97-AF65-F5344CB8AC3E}">
        <p14:creationId xmlns:p14="http://schemas.microsoft.com/office/powerpoint/2010/main" val="5175410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gad, wąż, ziemia&#10;&#10;Opis wygenerowany automatycznie">
            <a:extLst>
              <a:ext uri="{FF2B5EF4-FFF2-40B4-BE49-F238E27FC236}">
                <a16:creationId xmlns:a16="http://schemas.microsoft.com/office/drawing/2014/main" id="{43A153CD-B562-7035-41A5-B1136869706D}"/>
              </a:ext>
            </a:extLst>
          </p:cNvPr>
          <p:cNvPicPr>
            <a:picLocks noChangeAspect="1"/>
          </p:cNvPicPr>
          <p:nvPr/>
        </p:nvPicPr>
        <p:blipFill rotWithShape="1">
          <a:blip r:embed="rId4">
            <a:alphaModFix amt="50000"/>
            <a:extLst>
              <a:ext uri="{837473B0-CC2E-450A-ABE3-18F120FF3D39}">
                <a1611:picAttrSrcUrl xmlns:a1611="http://schemas.microsoft.com/office/drawing/2016/11/main" r:id="rId5"/>
              </a:ext>
            </a:extLst>
          </a:blip>
          <a:srcRect t="10879" b="7303"/>
          <a:stretch/>
        </p:blipFill>
        <p:spPr>
          <a:xfrm>
            <a:off x="20" y="10"/>
            <a:ext cx="12191979" cy="6857989"/>
          </a:xfrm>
          <a:prstGeom prst="rect">
            <a:avLst/>
          </a:prstGeom>
        </p:spPr>
      </p:pic>
      <p:sp>
        <p:nvSpPr>
          <p:cNvPr id="2" name="Tytuł 1">
            <a:extLst>
              <a:ext uri="{FF2B5EF4-FFF2-40B4-BE49-F238E27FC236}">
                <a16:creationId xmlns:a16="http://schemas.microsoft.com/office/drawing/2014/main" id="{80B2B59E-0C2C-5D7F-F154-B873A82E1926}"/>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endParaRPr lang="en-US" sz="3600" spc="1300">
              <a:solidFill>
                <a:srgbClr val="FFFFFF"/>
              </a:solidFill>
            </a:endParaRP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6">
              <a:alphaModFix amt="99000"/>
              <a:extLst>
                <a:ext uri="{96DAC541-7B7A-43D3-8B79-37D633B846F1}">
                  <asvg:svgBlip xmlns:asvg="http://schemas.microsoft.com/office/drawing/2016/SVG/main" r:embed="rId7"/>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a16="http://schemas.microsoft.com/office/drawing/2014/main" id="{A99D46E7-2A79-DD17-67B5-A5A3E0B33AD0}"/>
              </a:ext>
            </a:extLst>
          </p:cNvPr>
          <p:cNvSpPr txBox="1"/>
          <p:nvPr/>
        </p:nvSpPr>
        <p:spPr>
          <a:xfrm>
            <a:off x="8876669" y="6657944"/>
            <a:ext cx="331533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To zdjęcie</a:t>
            </a:r>
            <a:r>
              <a:rPr lang="en-US" sz="700">
                <a:solidFill>
                  <a:srgbClr val="FFFFFF"/>
                </a:solidFill>
              </a:rPr>
              <a:t> wykonane przez nieznanego autora jest objęte licencją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01437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C817C9-850F-4FB6-B93B-CF3076C4A5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567782" cy="3306479"/>
            <a:chOff x="11619770" y="-2005"/>
            <a:chExt cx="567782" cy="3306479"/>
          </a:xfrm>
        </p:grpSpPr>
        <p:sp>
          <p:nvSpPr>
            <p:cNvPr id="25" name="Freeform: Shape 24">
              <a:extLst>
                <a:ext uri="{FF2B5EF4-FFF2-40B4-BE49-F238E27FC236}">
                  <a16:creationId xmlns:a16="http://schemas.microsoft.com/office/drawing/2014/main" id="{159433A8-B67D-4675-AFDE-131069A70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a:extLst>
              <a:ext uri="{FF2B5EF4-FFF2-40B4-BE49-F238E27FC236}">
                <a16:creationId xmlns:a16="http://schemas.microsoft.com/office/drawing/2014/main" id="{FFC321AD-2C92-446F-AF58-8CAA634BF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EA855B9-EE27-4441-846C-35DF1C648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trawa, niebo, budynek, na wolnym powietrzu&#10;&#10;Opis wygenerowany automatycznie">
            <a:extLst>
              <a:ext uri="{FF2B5EF4-FFF2-40B4-BE49-F238E27FC236}">
                <a16:creationId xmlns:a16="http://schemas.microsoft.com/office/drawing/2014/main" id="{55683691-1DA6-F577-C53B-40EE4A772347}"/>
              </a:ext>
            </a:extLst>
          </p:cNvPr>
          <p:cNvPicPr>
            <a:picLocks noChangeAspect="1"/>
          </p:cNvPicPr>
          <p:nvPr/>
        </p:nvPicPr>
        <p:blipFill rotWithShape="1">
          <a:blip r:embed="rId4">
            <a:alphaModFix amt="50000"/>
          </a:blip>
          <a:srcRect t="12109"/>
          <a:stretch/>
        </p:blipFill>
        <p:spPr>
          <a:xfrm>
            <a:off x="20" y="10"/>
            <a:ext cx="12191979" cy="6857989"/>
          </a:xfrm>
          <a:prstGeom prst="rect">
            <a:avLst/>
          </a:prstGeom>
        </p:spPr>
      </p:pic>
      <p:sp>
        <p:nvSpPr>
          <p:cNvPr id="2" name="Tytuł 1">
            <a:extLst>
              <a:ext uri="{FF2B5EF4-FFF2-40B4-BE49-F238E27FC236}">
                <a16:creationId xmlns:a16="http://schemas.microsoft.com/office/drawing/2014/main" id="{24DCD348-62BC-3291-F03D-CD58FB0DD1D3}"/>
              </a:ext>
            </a:extLst>
          </p:cNvPr>
          <p:cNvSpPr>
            <a:spLocks noGrp="1"/>
          </p:cNvSpPr>
          <p:nvPr>
            <p:ph type="title"/>
          </p:nvPr>
        </p:nvSpPr>
        <p:spPr>
          <a:xfrm>
            <a:off x="1600200" y="1261872"/>
            <a:ext cx="7142018" cy="2852928"/>
          </a:xfrm>
        </p:spPr>
        <p:txBody>
          <a:bodyPr vert="horz" lIns="91440" tIns="45720" rIns="91440" bIns="45720" rtlCol="0" anchor="b">
            <a:normAutofit/>
          </a:bodyPr>
          <a:lstStyle/>
          <a:p>
            <a:pPr>
              <a:lnSpc>
                <a:spcPct val="130000"/>
              </a:lnSpc>
            </a:pPr>
            <a:r>
              <a:rPr lang="pl-PL" sz="3600" spc="1300" dirty="0">
                <a:solidFill>
                  <a:srgbClr val="FFFFFF"/>
                </a:solidFill>
              </a:rPr>
              <a:t>Zamek Ogrodzieniec</a:t>
            </a:r>
          </a:p>
        </p:txBody>
      </p:sp>
      <p:sp>
        <p:nvSpPr>
          <p:cNvPr id="32" name="Rectangle 31">
            <a:extLst>
              <a:ext uri="{FF2B5EF4-FFF2-40B4-BE49-F238E27FC236}">
                <a16:creationId xmlns:a16="http://schemas.microsoft.com/office/drawing/2014/main" id="{2BF5D4DB-368A-4B23-81E4-E0454BAD8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53" y="322803"/>
            <a:ext cx="642729" cy="2930667"/>
          </a:xfrm>
          <a:prstGeom prst="rect">
            <a:avLst/>
          </a:prstGeom>
          <a:blipFill dpi="0" rotWithShape="1">
            <a:blip r:embed="rId5">
              <a:alphaModFix amt="99000"/>
              <a:extLst>
                <a:ext uri="{96DAC541-7B7A-43D3-8B79-37D633B846F1}">
                  <asvg:svgBlip xmlns:asvg="http://schemas.microsoft.com/office/drawing/2016/SVG/main" r:embed="rId6"/>
                </a:ext>
              </a:extLst>
            </a:blip>
            <a:srcRect/>
            <a:tile tx="0" ty="0" sx="6000" sy="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372D7B9-36D5-4C1F-B7C9-36717C28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244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VeniceBeachVTI">
  <a:themeElements>
    <a:clrScheme name="Venice Beach">
      <a:dk1>
        <a:sysClr val="windowText" lastClr="000000"/>
      </a:dk1>
      <a:lt1>
        <a:sysClr val="window" lastClr="FFFFFF"/>
      </a:lt1>
      <a:dk2>
        <a:srgbClr val="2B3E3D"/>
      </a:dk2>
      <a:lt2>
        <a:srgbClr val="FEF3EB"/>
      </a:lt2>
      <a:accent1>
        <a:srgbClr val="FE8542"/>
      </a:accent1>
      <a:accent2>
        <a:srgbClr val="EC6D60"/>
      </a:accent2>
      <a:accent3>
        <a:srgbClr val="CDA32B"/>
      </a:accent3>
      <a:accent4>
        <a:srgbClr val="EE66A7"/>
      </a:accent4>
      <a:accent5>
        <a:srgbClr val="EA5F48"/>
      </a:accent5>
      <a:accent6>
        <a:srgbClr val="C8466B"/>
      </a:accent6>
      <a:hlink>
        <a:srgbClr val="E46153"/>
      </a:hlink>
      <a:folHlink>
        <a:srgbClr val="CF63B0"/>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37</Slides>
  <Notes>0</Notes>
  <HiddenSlides>0</HiddenSlides>
  <MMClips>0</MMClips>
  <ScaleCrop>false</ScaleCrop>
  <HeadingPairs>
    <vt:vector size="4" baseType="variant">
      <vt:variant>
        <vt:lpstr>Motyw</vt:lpstr>
      </vt:variant>
      <vt:variant>
        <vt:i4>1</vt:i4>
      </vt:variant>
      <vt:variant>
        <vt:lpstr>Tytuły slajdów</vt:lpstr>
      </vt:variant>
      <vt:variant>
        <vt:i4>37</vt:i4>
      </vt:variant>
    </vt:vector>
  </HeadingPairs>
  <TitlesOfParts>
    <vt:vector size="38" baseType="lpstr">
      <vt:lpstr>VeniceBeachVTI</vt:lpstr>
      <vt:lpstr>Atrakcje turystyczne jury krakowsko-częstochowskiej</vt:lpstr>
      <vt:lpstr>Wprowadzenie</vt:lpstr>
      <vt:lpstr>Zamek w Olsztynie</vt:lpstr>
      <vt:lpstr>Historia zamku</vt:lpstr>
      <vt:lpstr>Prezentacja programu PowerPoint</vt:lpstr>
      <vt:lpstr>Pustynia błędowska</vt:lpstr>
      <vt:lpstr>Charakterystyka pustyni </vt:lpstr>
      <vt:lpstr>Prezentacja programu PowerPoint</vt:lpstr>
      <vt:lpstr>Zamek Ogrodzieniec</vt:lpstr>
      <vt:lpstr>Historia warowni</vt:lpstr>
      <vt:lpstr>Atrakcje zamku </vt:lpstr>
      <vt:lpstr>Ojcowski park narodowy</vt:lpstr>
      <vt:lpstr>Opis parku</vt:lpstr>
      <vt:lpstr>Zamek pieskowa skała</vt:lpstr>
      <vt:lpstr>Historia zamku</vt:lpstr>
      <vt:lpstr>Atrakcje wewnątrz zamku</vt:lpstr>
      <vt:lpstr>Wystawa w zamku </vt:lpstr>
      <vt:lpstr>Zamek W Bobolicach</vt:lpstr>
      <vt:lpstr>Historia warowni</vt:lpstr>
      <vt:lpstr>Rezerwat przyrody Smoleń  i zamek Pilcza</vt:lpstr>
      <vt:lpstr>Rezerwat przyrody Smoleń</vt:lpstr>
      <vt:lpstr>Zamek Pilcza</vt:lpstr>
      <vt:lpstr>Grota łokietka</vt:lpstr>
      <vt:lpstr>Opis jaskini</vt:lpstr>
      <vt:lpstr>Skała rękawica (pięciopalcówka)</vt:lpstr>
      <vt:lpstr>Opis skały</vt:lpstr>
      <vt:lpstr>Zamek Tenczyn w rudnie</vt:lpstr>
      <vt:lpstr>Historia obiektu</vt:lpstr>
      <vt:lpstr>Atrakcje wewnątrz zamku</vt:lpstr>
      <vt:lpstr>Inne ciekawe miejsca</vt:lpstr>
      <vt:lpstr>Prezentacja programu PowerPoint</vt:lpstr>
      <vt:lpstr>zakończenie</vt:lpstr>
      <vt:lpstr>Bibliografia</vt:lpstr>
      <vt:lpstr>Prezentacja programu PowerPoint</vt:lpstr>
      <vt:lpstr>Prezentacja programu PowerPoint</vt:lpstr>
      <vt:lpstr>Prezentacja programu PowerPoint</vt:lpstr>
      <vt:lpstr>Dziękuję za uwagę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1623</cp:revision>
  <dcterms:created xsi:type="dcterms:W3CDTF">2023-05-04T06:19:52Z</dcterms:created>
  <dcterms:modified xsi:type="dcterms:W3CDTF">2023-05-13T08:11:23Z</dcterms:modified>
</cp:coreProperties>
</file>