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2" r:id="rId6"/>
    <p:sldId id="263" r:id="rId7"/>
    <p:sldId id="257" r:id="rId8"/>
    <p:sldId id="267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8" r:id="rId17"/>
    <p:sldId id="273" r:id="rId18"/>
    <p:sldId id="274" r:id="rId19"/>
    <p:sldId id="275" r:id="rId20"/>
    <p:sldId id="276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DD7F-4AEA-439F-BE42-A6F27833E1E9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EBAEB-4516-4437-937E-537F4FC030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097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BAEB-4516-4437-937E-537F4FC030C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68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9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57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67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54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17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14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136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48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92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1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8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0">
              <a:srgbClr val="C5C5C5"/>
            </a:gs>
            <a:gs pos="0">
              <a:schemeClr val="bg1">
                <a:tint val="45000"/>
                <a:shade val="99000"/>
                <a:satMod val="350000"/>
              </a:schemeClr>
            </a:gs>
            <a:gs pos="67000">
              <a:schemeClr val="bg1">
                <a:shade val="20000"/>
                <a:satMod val="255000"/>
                <a:lumMod val="56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50BA-78AB-42C9-8426-AF5AD2730015}" type="datetimeFigureOut">
              <a:rPr lang="pl-PL" smtClean="0"/>
              <a:t>20.01.2018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8D42-7732-4AA4-A06A-D6A8704A2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406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118097"/>
          </a:xfrm>
          <a:effectLst>
            <a:outerShdw dist="38100" dir="16620000" sx="121000" sy="121000" algn="tr" rotWithShape="0">
              <a:prstClr val="black">
                <a:alpha val="32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8000" b="1" i="1" dirty="0">
                <a:solidFill>
                  <a:srgbClr val="FE0000"/>
                </a:solidFill>
              </a:rPr>
              <a:t>ZANIECZYSZCZENIA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79" y="3284984"/>
            <a:ext cx="3761056" cy="232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417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rgbClr val="FF0000"/>
                </a:solidFill>
              </a:rPr>
              <a:t>SPALANIE ODPADÓW POWODUJE: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204864"/>
            <a:ext cx="8507288" cy="4569371"/>
          </a:xfrm>
        </p:spPr>
        <p:txBody>
          <a:bodyPr/>
          <a:lstStyle/>
          <a:p>
            <a:pPr algn="ctr"/>
            <a:r>
              <a:rPr lang="pl-PL" dirty="0"/>
              <a:t>Zmiany klimatyczne: susze, powodzie, huragany.</a:t>
            </a:r>
          </a:p>
          <a:p>
            <a:pPr algn="ctr"/>
            <a:r>
              <a:rPr lang="pl-PL" u="sng" dirty="0"/>
              <a:t>Poważne problemy zdrowotne, </a:t>
            </a:r>
          </a:p>
          <a:p>
            <a:pPr algn="ctr"/>
            <a:r>
              <a:rPr lang="pl-PL" dirty="0"/>
              <a:t>Efekt cieplarniany,</a:t>
            </a:r>
          </a:p>
          <a:p>
            <a:pPr algn="ctr"/>
            <a:r>
              <a:rPr lang="pl-PL" dirty="0"/>
              <a:t>Kwaśne deszcze,</a:t>
            </a:r>
          </a:p>
          <a:p>
            <a:pPr algn="ctr"/>
            <a:r>
              <a:rPr lang="pl-PL" dirty="0"/>
              <a:t>Dziurę ozonową,</a:t>
            </a:r>
          </a:p>
        </p:txBody>
      </p:sp>
    </p:spTree>
    <p:extLst>
      <p:ext uri="{BB962C8B-B14F-4D97-AF65-F5344CB8AC3E}">
        <p14:creationId xmlns:p14="http://schemas.microsoft.com/office/powerpoint/2010/main" val="154793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10146"/>
          </a:xfrm>
        </p:spPr>
        <p:txBody>
          <a:bodyPr>
            <a:normAutofit fontScale="90000"/>
          </a:bodyPr>
          <a:lstStyle/>
          <a:p>
            <a:r>
              <a:rPr lang="pl-PL" dirty="0"/>
              <a:t>SKUTKI ZANIECZYSZCZEŃ POWIETRZA-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WPŁYW NA ZDROWIE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60550"/>
            <a:ext cx="8784976" cy="539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276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066130"/>
          </a:xfrm>
        </p:spPr>
        <p:txBody>
          <a:bodyPr>
            <a:normAutofit fontScale="90000"/>
          </a:bodyPr>
          <a:lstStyle/>
          <a:p>
            <a:r>
              <a:rPr lang="pl-PL" dirty="0"/>
              <a:t>Skutki zanieczyszczeń- </a:t>
            </a:r>
            <a:r>
              <a:rPr lang="pl-PL" dirty="0">
                <a:solidFill>
                  <a:srgbClr val="FE0000"/>
                </a:solidFill>
              </a:rPr>
              <a:t>KWAŚNE DESZCZE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Opady atmosferyczne zawierające w kroplach wody zaabsorbowane gazy- dwutlenek siarki, dwutlenek węgla, które w czasie opadów reagują z wodą tworząc nowe substancje.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Opady powodują:</a:t>
            </a:r>
          </a:p>
          <a:p>
            <a:r>
              <a:rPr lang="pl-PL" dirty="0"/>
              <a:t>Zakwaszenie wód i gleb,</a:t>
            </a:r>
          </a:p>
          <a:p>
            <a:r>
              <a:rPr lang="pl-PL" dirty="0"/>
              <a:t>Korozję metali,</a:t>
            </a:r>
          </a:p>
          <a:p>
            <a:r>
              <a:rPr lang="pl-PL" dirty="0"/>
              <a:t>Niszczenie świata roślin,</a:t>
            </a:r>
          </a:p>
          <a:p>
            <a:endParaRPr lang="pl-PL" dirty="0"/>
          </a:p>
          <a:p>
            <a:endParaRPr lang="pl-PL" dirty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08" y="2380959"/>
            <a:ext cx="3353268" cy="150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74" y="3156700"/>
            <a:ext cx="2271526" cy="168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4802178"/>
            <a:ext cx="2811567" cy="185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9" y="4941168"/>
            <a:ext cx="1147471" cy="171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622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pl-PL" dirty="0"/>
              <a:t>Skutki zanieczyszczeń- </a:t>
            </a:r>
            <a:r>
              <a:rPr lang="pl-PL" dirty="0">
                <a:solidFill>
                  <a:srgbClr val="FE0000"/>
                </a:solidFill>
              </a:rPr>
              <a:t>SMOG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/>
              <a:t>Zanieczyszczone powietrze zawierające duże stężenie pyłów    i toksycznych gazów. Powoduje podrażnienie dróg oddechowych i oczu, niewydolność oddechową lub paraliż układu oddechowego.</a:t>
            </a:r>
          </a:p>
          <a:p>
            <a:pPr marL="0" indent="0" algn="ctr">
              <a:buNone/>
            </a:pPr>
            <a:r>
              <a:rPr lang="pl-PL" sz="2800" dirty="0"/>
              <a:t>Jest to zjawisko charakterystyczne dla dużych miast.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7" y="3649896"/>
            <a:ext cx="2653080" cy="1616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70247"/>
            <a:ext cx="2520280" cy="1651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8175"/>
            <a:ext cx="3326634" cy="136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41168"/>
            <a:ext cx="2534546" cy="157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644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Skutki zanieczyszczeń- </a:t>
            </a:r>
            <a:r>
              <a:rPr lang="pl-PL" dirty="0">
                <a:solidFill>
                  <a:srgbClr val="FE0000"/>
                </a:solidFill>
              </a:rPr>
              <a:t>DZIURA OZONOWA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60648"/>
            <a:ext cx="9395520" cy="6426356"/>
          </a:xfrm>
        </p:spPr>
        <p:txBody>
          <a:bodyPr/>
          <a:lstStyle/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/>
              <a:t>Zjawisko zmniejszania się ozonu (O3) w atmosferze.</a:t>
            </a:r>
          </a:p>
          <a:p>
            <a:pPr marL="0" indent="0" algn="ctr">
              <a:buNone/>
            </a:pPr>
            <a:r>
              <a:rPr lang="pl-PL" sz="2800" dirty="0"/>
              <a:t>W wyniku tego zjawiska przedostają się szkodliwe promienie UV, które mogą powodować:</a:t>
            </a:r>
          </a:p>
          <a:p>
            <a:pPr marL="0" indent="0" algn="ctr">
              <a:buNone/>
            </a:pPr>
            <a:endParaRPr lang="pl-PL" sz="1800" dirty="0"/>
          </a:p>
          <a:p>
            <a:r>
              <a:rPr lang="pl-PL" dirty="0"/>
              <a:t>Wzrost zachorowania na raka skóry,</a:t>
            </a:r>
          </a:p>
          <a:p>
            <a:r>
              <a:rPr lang="pl-PL" dirty="0"/>
              <a:t>Choroby oczu,</a:t>
            </a:r>
          </a:p>
          <a:p>
            <a:r>
              <a:rPr lang="pl-PL" dirty="0"/>
              <a:t>Zmiany klimatyczne,</a:t>
            </a:r>
          </a:p>
          <a:p>
            <a:r>
              <a:rPr lang="pl-PL" dirty="0"/>
              <a:t>Pogorszenie jakości                                                                roślin uprawnych.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93" y="3212976"/>
            <a:ext cx="5392438" cy="340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95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0264" y="188640"/>
            <a:ext cx="9324528" cy="1296144"/>
          </a:xfrm>
        </p:spPr>
        <p:txBody>
          <a:bodyPr>
            <a:normAutofit fontScale="90000"/>
          </a:bodyPr>
          <a:lstStyle/>
          <a:p>
            <a:r>
              <a:rPr lang="pl-PL" dirty="0"/>
              <a:t>Skutki zanieczyszczeń- </a:t>
            </a:r>
            <a:r>
              <a:rPr lang="pl-PL" dirty="0">
                <a:solidFill>
                  <a:srgbClr val="FE0000"/>
                </a:solidFill>
              </a:rPr>
              <a:t>EFEKT CIEPLARNIANY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31194"/>
            <a:ext cx="4572000" cy="5373216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Zjawisko podwyższenia  się temperatury Ziemi, polegające                         na pochłanianiu tylko części promieni słonecznych przez Ziemię, a pozostałe promienie są odbijane.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361662" cy="3983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027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Zmiany klimatu spowodowane efektem cieplarnianym to: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4365104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Kataklizmy pogodowe (huragany, ulewy, śnieżyce itp.)</a:t>
            </a:r>
          </a:p>
          <a:p>
            <a:pPr algn="ctr"/>
            <a:r>
              <a:rPr lang="pl-PL" sz="2800" dirty="0"/>
              <a:t>Podnoszący się poziom mórz, </a:t>
            </a:r>
          </a:p>
          <a:p>
            <a:pPr algn="ctr"/>
            <a:r>
              <a:rPr lang="pl-PL" sz="2800" dirty="0"/>
              <a:t>Topniejące lodowce,</a:t>
            </a:r>
          </a:p>
          <a:p>
            <a:pPr algn="ctr"/>
            <a:r>
              <a:rPr lang="pl-PL" sz="2800" dirty="0"/>
              <a:t>Długotrwałe susze, </a:t>
            </a:r>
          </a:p>
          <a:p>
            <a:pPr algn="ctr"/>
            <a:r>
              <a:rPr lang="pl-PL" sz="2800" dirty="0"/>
              <a:t>Powodzie.</a:t>
            </a:r>
          </a:p>
          <a:p>
            <a:pPr algn="ctr"/>
            <a:r>
              <a:rPr lang="pl-PL" sz="2800" dirty="0"/>
              <a:t>Pożary,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946"/>
            <a:ext cx="2248214" cy="1571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25144"/>
            <a:ext cx="2791215" cy="1724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12976"/>
            <a:ext cx="2724530" cy="1714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158552"/>
            <a:ext cx="3240360" cy="1724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752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rmAutofit fontScale="90000"/>
          </a:bodyPr>
          <a:lstStyle/>
          <a:p>
            <a:r>
              <a:rPr lang="pl-PL" u="sng" dirty="0"/>
              <a:t>CO TY MOŻESZ ZROBIĆ DLA CZYSTEGO POWIETRZA?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600" dirty="0">
              <a:solidFill>
                <a:srgbClr val="FE0000"/>
              </a:solidFill>
            </a:endParaRPr>
          </a:p>
          <a:p>
            <a:pPr marL="0" indent="0" algn="ctr">
              <a:buNone/>
            </a:pPr>
            <a:r>
              <a:rPr lang="pl-PL" sz="3600" dirty="0">
                <a:solidFill>
                  <a:srgbClr val="FE0000"/>
                </a:solidFill>
              </a:rPr>
              <a:t>Wszyscy mamy wpływ na środowisko. Dokonując właściwych wyborów w naszym codziennym życiu, możemy przyczynić        się do zmniejszenia emisji gazów cieplarnianych, a tym samym ograniczyć niebezpieczne zmiany klimatu.</a:t>
            </a:r>
          </a:p>
        </p:txBody>
      </p:sp>
    </p:spTree>
    <p:extLst>
      <p:ext uri="{BB962C8B-B14F-4D97-AF65-F5344CB8AC3E}">
        <p14:creationId xmlns:p14="http://schemas.microsoft.com/office/powerpoint/2010/main" val="66149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9036496" cy="1470025"/>
          </a:xfrm>
        </p:spPr>
        <p:txBody>
          <a:bodyPr/>
          <a:lstStyle/>
          <a:p>
            <a:r>
              <a:rPr lang="pl-PL" sz="2800" dirty="0"/>
              <a:t>OCHRONA POWIETRZA- </a:t>
            </a:r>
            <a:br>
              <a:rPr lang="pl-PL" dirty="0"/>
            </a:br>
            <a:r>
              <a:rPr lang="pl-PL" dirty="0">
                <a:solidFill>
                  <a:srgbClr val="FE0000"/>
                </a:solidFill>
              </a:rPr>
              <a:t>ZMIENIAMY NAWYKI!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180528" y="1628800"/>
            <a:ext cx="9468544" cy="5112568"/>
          </a:xfrm>
        </p:spPr>
        <p:txBody>
          <a:bodyPr/>
          <a:lstStyle/>
          <a:p>
            <a:endParaRPr lang="pl-PL" dirty="0"/>
          </a:p>
          <a:p>
            <a:r>
              <a:rPr lang="pl-PL" dirty="0">
                <a:solidFill>
                  <a:srgbClr val="FE0000"/>
                </a:solidFill>
              </a:rPr>
              <a:t>Oszczędzaj energię!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Wyłączaj światło kiedy go nie potrzebujesz,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Nie zostawiaj ładowarki w gniazdku po skończeniu ładowania,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Nie pozostawiaj telewizora i innych sprzętów elektrycznych  w trybie czuwanie,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Wkręć energooszczędne żarówki,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708623"/>
            <a:ext cx="1752563" cy="2105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40768"/>
            <a:ext cx="2400635" cy="155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" y="908720"/>
            <a:ext cx="2152951" cy="176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" y="5507432"/>
            <a:ext cx="2152951" cy="128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0201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451" y="1412776"/>
            <a:ext cx="8928992" cy="453650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E0000"/>
                </a:solidFill>
              </a:rPr>
              <a:t>Nie marnuj papieru!</a:t>
            </a:r>
          </a:p>
          <a:p>
            <a:pPr algn="ctr"/>
            <a:r>
              <a:rPr lang="pl-PL" dirty="0"/>
              <a:t>Zbieraj makulaturę,</a:t>
            </a:r>
          </a:p>
          <a:p>
            <a:pPr algn="ctr"/>
            <a:r>
              <a:rPr lang="pl-PL" dirty="0"/>
              <a:t>Drukuj dwustronnie,</a:t>
            </a:r>
          </a:p>
          <a:p>
            <a:pPr algn="ctr"/>
            <a:r>
              <a:rPr lang="pl-PL" dirty="0"/>
              <a:t>Korzystaj z toreb ekologicznych, wielorazowych,</a:t>
            </a:r>
          </a:p>
          <a:p>
            <a:pPr algn="ctr"/>
            <a:r>
              <a:rPr lang="pl-PL" dirty="0"/>
              <a:t>Sprzedaj lub oddaj niepotrzebne książki,</a:t>
            </a:r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9387"/>
            <a:ext cx="2376264" cy="2245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01868"/>
            <a:ext cx="2588223" cy="233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230"/>
            <a:ext cx="2467320" cy="205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053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pl-PL" dirty="0">
                <a:solidFill>
                  <a:srgbClr val="FE0000"/>
                </a:solidFill>
              </a:rPr>
              <a:t>Zanieczyszczenia powietrza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848872" cy="4248472"/>
          </a:xfrm>
        </p:spPr>
        <p:txBody>
          <a:bodyPr/>
          <a:lstStyle/>
          <a:p>
            <a:r>
              <a:rPr lang="pl-PL" dirty="0"/>
              <a:t>  </a:t>
            </a:r>
          </a:p>
          <a:p>
            <a:r>
              <a:rPr lang="pl-PL" dirty="0"/>
              <a:t> Zanieczyszczeniami powietrza nazywamy wszelkie substancje (gazy, ciecze, ciała stałe), które znajdują się w powietrzu i nie są jego naturalnymi składnikami, jak i te naturalne występujące w zwiększonych ilościach.</a:t>
            </a:r>
          </a:p>
        </p:txBody>
      </p:sp>
    </p:spTree>
    <p:extLst>
      <p:ext uri="{BB962C8B-B14F-4D97-AF65-F5344CB8AC3E}">
        <p14:creationId xmlns:p14="http://schemas.microsoft.com/office/powerpoint/2010/main" val="4712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5588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E0000"/>
                </a:solidFill>
              </a:rPr>
              <a:t>Podróżuj mądrze i wspólnie!</a:t>
            </a:r>
          </a:p>
          <a:p>
            <a:pPr algn="ctr"/>
            <a:r>
              <a:rPr lang="pl-PL" dirty="0"/>
              <a:t>Korzystaj ze środków transportu publicznego,</a:t>
            </a:r>
          </a:p>
          <a:p>
            <a:pPr algn="ctr"/>
            <a:r>
              <a:rPr lang="pl-PL" dirty="0"/>
              <a:t>Krótkie dystanse pokonuj pieszo lub rowerem,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4" y="2304659"/>
            <a:ext cx="2250326" cy="429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trzałka w prawo 4"/>
          <p:cNvSpPr/>
          <p:nvPr/>
        </p:nvSpPr>
        <p:spPr>
          <a:xfrm>
            <a:off x="2902540" y="3991130"/>
            <a:ext cx="1800200" cy="1227220"/>
          </a:xfrm>
          <a:prstGeom prst="rightArrow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32" y="2332889"/>
            <a:ext cx="2195646" cy="246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04" y="4936528"/>
            <a:ext cx="1785036" cy="192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695" y="2851895"/>
            <a:ext cx="1800476" cy="175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32" y="5151236"/>
            <a:ext cx="1604358" cy="170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926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CHROŃMY NASZE ŚRODOWISKO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Zasadź drzewo,</a:t>
            </a:r>
          </a:p>
          <a:p>
            <a:pPr algn="ctr"/>
            <a:r>
              <a:rPr lang="pl-PL" dirty="0"/>
              <a:t>Segreguj odpady,</a:t>
            </a:r>
          </a:p>
          <a:p>
            <a:pPr algn="ctr"/>
            <a:r>
              <a:rPr lang="pl-PL" dirty="0"/>
              <a:t>Nie pal śmieci!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4758"/>
            <a:ext cx="4438730" cy="2312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2048161" cy="1419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27" y="4957339"/>
            <a:ext cx="2143424" cy="125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84" y="1354970"/>
            <a:ext cx="2267267" cy="2219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4395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8520" y="1628800"/>
            <a:ext cx="9252520" cy="44644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6600" b="1" i="1" u="sng" dirty="0">
                <a:solidFill>
                  <a:srgbClr val="FE0000"/>
                </a:solidFill>
              </a:rPr>
              <a:t>DZIĘKUJEMY </a:t>
            </a:r>
          </a:p>
          <a:p>
            <a:pPr marL="0" indent="0" algn="ctr">
              <a:buNone/>
            </a:pPr>
            <a:r>
              <a:rPr lang="pl-PL" sz="6600" b="1" i="1" u="sng" dirty="0">
                <a:solidFill>
                  <a:srgbClr val="FE0000"/>
                </a:solidFill>
              </a:rPr>
              <a:t>ZA UWAGĘ!</a:t>
            </a:r>
          </a:p>
          <a:p>
            <a:pPr marL="0" indent="0" algn="r">
              <a:buNone/>
            </a:pPr>
            <a:endParaRPr lang="pl-PL" sz="3600" b="1" i="1" dirty="0">
              <a:solidFill>
                <a:srgbClr val="FE0000"/>
              </a:solidFill>
            </a:endParaRPr>
          </a:p>
          <a:p>
            <a:pPr marL="0" indent="0" algn="ctr">
              <a:buNone/>
            </a:pPr>
            <a:r>
              <a:rPr lang="pl-PL" sz="4400" b="1" i="1" dirty="0">
                <a:solidFill>
                  <a:srgbClr val="FE0000"/>
                </a:solidFill>
              </a:rPr>
              <a:t>Uczniowie klasy IF </a:t>
            </a:r>
          </a:p>
          <a:p>
            <a:pPr marL="0" indent="0" algn="ctr">
              <a:buNone/>
            </a:pPr>
            <a:r>
              <a:rPr lang="pl-PL" sz="2000" b="1" i="1" dirty="0">
                <a:solidFill>
                  <a:srgbClr val="FE0000"/>
                </a:solidFill>
              </a:rPr>
              <a:t>i opiekun akcji pani profesor</a:t>
            </a:r>
          </a:p>
          <a:p>
            <a:pPr marL="0" indent="0" algn="ctr">
              <a:buNone/>
            </a:pPr>
            <a:r>
              <a:rPr lang="pl-PL" sz="2000" b="1" i="1" dirty="0">
                <a:solidFill>
                  <a:srgbClr val="FE0000"/>
                </a:solidFill>
              </a:rPr>
              <a:t> Monika Lichańska- Walas </a:t>
            </a:r>
          </a:p>
        </p:txBody>
      </p:sp>
    </p:spTree>
    <p:extLst>
      <p:ext uri="{BB962C8B-B14F-4D97-AF65-F5344CB8AC3E}">
        <p14:creationId xmlns:p14="http://schemas.microsoft.com/office/powerpoint/2010/main" val="2929132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7772400" cy="32403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99992" y="4725144"/>
            <a:ext cx="3744416" cy="1752600"/>
          </a:xfrm>
        </p:spPr>
        <p:txBody>
          <a:bodyPr/>
          <a:lstStyle/>
          <a:p>
            <a:pPr algn="l"/>
            <a:r>
              <a:rPr lang="pl-PL" dirty="0"/>
              <a:t>Źródła: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dirty="0"/>
              <a:t>Grafika </a:t>
            </a:r>
            <a:r>
              <a:rPr lang="pl-PL" dirty="0" err="1"/>
              <a:t>google</a:t>
            </a:r>
            <a:r>
              <a:rPr lang="pl-PL" dirty="0"/>
              <a:t>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dirty="0"/>
              <a:t>Wikipedia,</a:t>
            </a:r>
          </a:p>
        </p:txBody>
      </p:sp>
    </p:spTree>
    <p:extLst>
      <p:ext uri="{BB962C8B-B14F-4D97-AF65-F5344CB8AC3E}">
        <p14:creationId xmlns:p14="http://schemas.microsoft.com/office/powerpoint/2010/main" val="415319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E0000"/>
                </a:solidFill>
              </a:rPr>
              <a:t>Przykłady zanieczyszczeń- tlenki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33467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pl-PL" b="1" dirty="0">
              <a:solidFill>
                <a:srgbClr val="FE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3200" b="1" dirty="0">
                <a:solidFill>
                  <a:srgbClr val="FE0000"/>
                </a:solidFill>
              </a:rPr>
              <a:t> TLENEK WĘGLA (CO) – CZAD </a:t>
            </a:r>
          </a:p>
          <a:p>
            <a:pPr marL="0" indent="0" algn="ctr">
              <a:buNone/>
            </a:pPr>
            <a:r>
              <a:rPr lang="pl-PL" dirty="0"/>
              <a:t>           Bezbarwny, bezwonny, łatwopalny gaz.   Silnie toksyczny.                                                     Powoduje ciężkie zatrucia- zaczadzenia. </a:t>
            </a:r>
          </a:p>
          <a:p>
            <a:pPr marL="0" indent="0" algn="ctr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solidFill>
                  <a:srgbClr val="FE0000"/>
                </a:solidFill>
              </a:rPr>
              <a:t>DWUTLENEK WĘGLA (CO2) </a:t>
            </a:r>
          </a:p>
          <a:p>
            <a:pPr marL="0" indent="0" algn="ctr">
              <a:buNone/>
            </a:pPr>
            <a:r>
              <a:rPr lang="pl-PL" dirty="0"/>
              <a:t>Bezbarwny, bezwonny, niepalny gaz.</a:t>
            </a:r>
          </a:p>
          <a:p>
            <a:pPr marL="0" indent="0" algn="ctr">
              <a:buNone/>
            </a:pPr>
            <a:r>
              <a:rPr lang="pl-PL" dirty="0"/>
              <a:t>W małych ilościach nie jest trujący,                            w większych już tak.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08720"/>
            <a:ext cx="1247949" cy="119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49" y="3645024"/>
            <a:ext cx="1467055" cy="127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72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-58018"/>
            <a:ext cx="8147248" cy="580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E0000"/>
                </a:solidFill>
              </a:rPr>
              <a:t>DWUTLENEK SIARKI (SO</a:t>
            </a:r>
            <a:r>
              <a:rPr lang="pl-PL" sz="2400" dirty="0">
                <a:solidFill>
                  <a:srgbClr val="FE0000"/>
                </a:solidFill>
              </a:rPr>
              <a:t>2</a:t>
            </a:r>
            <a:r>
              <a:rPr lang="pl-PL" dirty="0">
                <a:solidFill>
                  <a:srgbClr val="FE0000"/>
                </a:solidFill>
              </a:rPr>
              <a:t>                              </a:t>
            </a:r>
            <a:r>
              <a:rPr lang="pl-PL" dirty="0"/>
              <a:t>Bezbarwny gaz o ostrym, gryzącym i duszącym zapachu, silnie drażniący drogi oddechowe.               Jest trujący dla zwierząt i szkodliwy dla roślin. </a:t>
            </a:r>
          </a:p>
          <a:p>
            <a:pPr marL="0" indent="0" algn="ctr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E0000"/>
                </a:solidFill>
              </a:rPr>
              <a:t> TLENKI AZOTU (NO, NO</a:t>
            </a:r>
            <a:r>
              <a:rPr lang="pl-PL" sz="2000" dirty="0">
                <a:solidFill>
                  <a:srgbClr val="FE0000"/>
                </a:solidFill>
              </a:rPr>
              <a:t>2</a:t>
            </a:r>
            <a:r>
              <a:rPr lang="pl-PL" dirty="0">
                <a:solidFill>
                  <a:srgbClr val="FE0000"/>
                </a:solidFill>
              </a:rPr>
              <a:t>, NO</a:t>
            </a:r>
            <a:r>
              <a:rPr lang="pl-PL" sz="2000" dirty="0">
                <a:solidFill>
                  <a:srgbClr val="FE0000"/>
                </a:solidFill>
              </a:rPr>
              <a:t>X</a:t>
            </a:r>
            <a:r>
              <a:rPr lang="pl-PL" dirty="0">
                <a:solidFill>
                  <a:srgbClr val="FE0000"/>
                </a:solidFill>
              </a:rPr>
              <a:t>)</a:t>
            </a:r>
          </a:p>
          <a:p>
            <a:pPr marL="0" indent="0">
              <a:buNone/>
            </a:pPr>
            <a:r>
              <a:rPr lang="pl-PL" dirty="0">
                <a:solidFill>
                  <a:srgbClr val="FE0000"/>
                </a:solidFill>
              </a:rPr>
              <a:t>NO- </a:t>
            </a:r>
            <a:r>
              <a:rPr lang="pl-PL" dirty="0"/>
              <a:t>bezbarwny, toksyczny gaz.</a:t>
            </a:r>
          </a:p>
          <a:p>
            <a:pPr marL="0" indent="0">
              <a:buNone/>
            </a:pPr>
            <a:r>
              <a:rPr lang="pl-PL" dirty="0">
                <a:solidFill>
                  <a:srgbClr val="FE0000"/>
                </a:solidFill>
              </a:rPr>
              <a:t>NO</a:t>
            </a:r>
            <a:r>
              <a:rPr lang="pl-PL" sz="2000" dirty="0">
                <a:solidFill>
                  <a:srgbClr val="FE0000"/>
                </a:solidFill>
              </a:rPr>
              <a:t>2</a:t>
            </a:r>
            <a:r>
              <a:rPr lang="pl-PL" dirty="0">
                <a:solidFill>
                  <a:srgbClr val="FE0000"/>
                </a:solidFill>
              </a:rPr>
              <a:t>- </a:t>
            </a:r>
            <a:r>
              <a:rPr lang="pl-PL" dirty="0"/>
              <a:t>Brunatny, silnie toksyczny gaz o ostrym zapachu. 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Tlenki działają drażniąco na organizm.                          Są także prekursorami powstających w glebie związków rakotwórczych i mutagennych.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04" y="908162"/>
            <a:ext cx="1533739" cy="115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12" y="2060848"/>
            <a:ext cx="1562318" cy="115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18" y="2871708"/>
            <a:ext cx="1762371" cy="111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908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773" y="-387424"/>
            <a:ext cx="9144000" cy="141763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E0000"/>
                </a:solidFill>
              </a:rPr>
              <a:t>ŹRÓDŁA ZANIECZYSZCZEŃ POWIETRZA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16" y="792088"/>
            <a:ext cx="2910734" cy="183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lipsa 3"/>
          <p:cNvSpPr/>
          <p:nvPr/>
        </p:nvSpPr>
        <p:spPr>
          <a:xfrm>
            <a:off x="3336567" y="3059653"/>
            <a:ext cx="2592288" cy="1519273"/>
          </a:xfrm>
          <a:prstGeom prst="ellipse">
            <a:avLst/>
          </a:prstGeom>
          <a:solidFill>
            <a:schemeClr val="bg1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414223" y="3557679"/>
            <a:ext cx="243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E0000"/>
                </a:solidFill>
              </a:rPr>
              <a:t>NATURALNE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402555" y="251815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E0000"/>
                </a:solidFill>
              </a:rPr>
              <a:t>BAGNA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5502456" y="2501280"/>
            <a:ext cx="1003417" cy="710773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23" y="4725144"/>
            <a:ext cx="3498741" cy="173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pole tekstowe 10"/>
          <p:cNvSpPr txBox="1"/>
          <p:nvPr/>
        </p:nvSpPr>
        <p:spPr>
          <a:xfrm>
            <a:off x="5460955" y="6348890"/>
            <a:ext cx="374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E0000"/>
                </a:solidFill>
              </a:rPr>
              <a:t>POŻARY LASÓW SAWANN I STEPÓW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5928855" y="4080899"/>
            <a:ext cx="947401" cy="644245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91" y="792088"/>
            <a:ext cx="2977668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Łącznik prosty ze strzałką 14"/>
          <p:cNvCxnSpPr/>
          <p:nvPr/>
        </p:nvCxnSpPr>
        <p:spPr>
          <a:xfrm flipH="1" flipV="1">
            <a:off x="3414222" y="2493169"/>
            <a:ext cx="1008112" cy="522133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2079073" y="2162726"/>
            <a:ext cx="1870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BURZE PIASKOWE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2" y="2563475"/>
            <a:ext cx="2432890" cy="1665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pole tekstowe 17"/>
          <p:cNvSpPr txBox="1"/>
          <p:nvPr/>
        </p:nvSpPr>
        <p:spPr>
          <a:xfrm>
            <a:off x="236809" y="4157843"/>
            <a:ext cx="2461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WYBUCHU WULKANÓW</a:t>
            </a:r>
          </a:p>
        </p:txBody>
      </p:sp>
      <p:cxnSp>
        <p:nvCxnSpPr>
          <p:cNvPr id="20" name="Łącznik prosty ze strzałką 19"/>
          <p:cNvCxnSpPr/>
          <p:nvPr/>
        </p:nvCxnSpPr>
        <p:spPr>
          <a:xfrm flipH="1">
            <a:off x="2664348" y="4020294"/>
            <a:ext cx="840845" cy="704850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" y="4802618"/>
            <a:ext cx="2941031" cy="183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pole tekstowe 21"/>
          <p:cNvSpPr txBox="1"/>
          <p:nvPr/>
        </p:nvSpPr>
        <p:spPr>
          <a:xfrm>
            <a:off x="9097" y="6425834"/>
            <a:ext cx="413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TERENY ZIELONE, Z KTÓRYCH POWSTAJĄ PYŁKI ROŚLINNE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H="1" flipV="1">
            <a:off x="2698303" y="3212053"/>
            <a:ext cx="638264" cy="345626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9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5212" y="-30297"/>
            <a:ext cx="8229600" cy="20203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32"/>
            <a:ext cx="2648320" cy="179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lipsa 3"/>
          <p:cNvSpPr/>
          <p:nvPr/>
        </p:nvSpPr>
        <p:spPr>
          <a:xfrm>
            <a:off x="2996208" y="2908894"/>
            <a:ext cx="2952328" cy="1512168"/>
          </a:xfrm>
          <a:prstGeom prst="ellipse">
            <a:avLst/>
          </a:prstGeom>
          <a:solidFill>
            <a:schemeClr val="bg1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242765" y="3203313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E0000"/>
                </a:solidFill>
              </a:rPr>
              <a:t>ANTROPOGENICZNE-     w wyniku działalności człowieka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87" y="4797152"/>
            <a:ext cx="2753109" cy="1819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13" y="27271"/>
            <a:ext cx="3258005" cy="1838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1" y="4613617"/>
            <a:ext cx="2638793" cy="1829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" y="2132856"/>
            <a:ext cx="2591162" cy="170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61400"/>
            <a:ext cx="2943636" cy="173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pole tekstowe 11"/>
          <p:cNvSpPr txBox="1"/>
          <p:nvPr/>
        </p:nvSpPr>
        <p:spPr>
          <a:xfrm>
            <a:off x="7159942" y="406704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E0000"/>
                </a:solidFill>
              </a:rPr>
              <a:t>ROLNICTWO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467437" y="183906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E0000"/>
                </a:solidFill>
              </a:rPr>
              <a:t>TRANSPORT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483768" y="1735071"/>
            <a:ext cx="236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E0000"/>
                </a:solidFill>
              </a:rPr>
              <a:t>DOMOWE PALENISKA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007814" y="647308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E0000"/>
                </a:solidFill>
              </a:rPr>
              <a:t>PALENIE ŚMIECI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55058" y="6442672"/>
            <a:ext cx="350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E0000"/>
                </a:solidFill>
              </a:rPr>
              <a:t>EMISJA NIEZORGANIZOWANA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381773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E0000"/>
                </a:solidFill>
              </a:rPr>
              <a:t>PRZEMYSŁ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5580112" y="1919737"/>
            <a:ext cx="648072" cy="989157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 flipV="1">
            <a:off x="4283968" y="2023732"/>
            <a:ext cx="188404" cy="613180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H="1">
            <a:off x="3347864" y="4436379"/>
            <a:ext cx="504056" cy="1008845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5904148" y="4126643"/>
            <a:ext cx="103666" cy="486974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V="1">
            <a:off x="6007814" y="3573016"/>
            <a:ext cx="364386" cy="244722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H="1">
            <a:off x="2996208" y="2908894"/>
            <a:ext cx="668326" cy="0"/>
          </a:xfrm>
          <a:prstGeom prst="straightConnector1">
            <a:avLst/>
          </a:prstGeom>
          <a:ln>
            <a:solidFill>
              <a:srgbClr val="FE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8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pl-PL" dirty="0">
                <a:solidFill>
                  <a:srgbClr val="FE0000"/>
                </a:solidFill>
              </a:rPr>
              <a:t>NISKA EMISJA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4248472"/>
          </a:xfrm>
        </p:spPr>
        <p:txBody>
          <a:bodyPr/>
          <a:lstStyle/>
          <a:p>
            <a:r>
              <a:rPr lang="pl-PL" dirty="0"/>
              <a:t>Zanieczyszczenia wydobywające się ze źródeł na wysokość poniżej 40m.                                                  Jest to emisja pyłów i szkodliwych gazów pochodzących z transportu drogowego                          jak i domowych pieców grzewczych, w których spalanie odbywa się w nieefektywny sposób,           (węglem słabej jakości i odpadami domowymi).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41" y="4996713"/>
            <a:ext cx="3661197" cy="189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737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4544" y="0"/>
            <a:ext cx="9721080" cy="1143000"/>
          </a:xfrm>
        </p:spPr>
        <p:txBody>
          <a:bodyPr>
            <a:normAutofit/>
          </a:bodyPr>
          <a:lstStyle/>
          <a:p>
            <a:r>
              <a:rPr lang="pl-PL" sz="3800" dirty="0"/>
              <a:t>W paleniskach domowych </a:t>
            </a:r>
            <a:r>
              <a:rPr lang="pl-PL" sz="3800" dirty="0">
                <a:solidFill>
                  <a:srgbClr val="FE0000"/>
                </a:solidFill>
              </a:rPr>
              <a:t>NIE WOLNO </a:t>
            </a:r>
            <a:r>
              <a:rPr lang="pl-PL" sz="3800" dirty="0"/>
              <a:t>spalać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07342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Drukowanego, kolorowego papieru,</a:t>
            </a:r>
          </a:p>
          <a:p>
            <a:pPr algn="ctr"/>
            <a:r>
              <a:rPr lang="pl-PL" dirty="0"/>
              <a:t>Plastików i butelek plastykowych,</a:t>
            </a:r>
          </a:p>
          <a:p>
            <a:pPr algn="ctr"/>
            <a:r>
              <a:rPr lang="pl-PL" dirty="0"/>
              <a:t>Tworzyw sztucznych- folii,</a:t>
            </a:r>
          </a:p>
          <a:p>
            <a:pPr algn="ctr"/>
            <a:r>
              <a:rPr lang="pl-PL" dirty="0"/>
              <a:t>Zużytych ubrań, butów,</a:t>
            </a:r>
          </a:p>
          <a:p>
            <a:pPr algn="ctr"/>
            <a:r>
              <a:rPr lang="pl-PL" dirty="0"/>
              <a:t>Dętek, opon, gum,</a:t>
            </a:r>
          </a:p>
          <a:p>
            <a:pPr algn="ctr"/>
            <a:r>
              <a:rPr lang="pl-PL" dirty="0"/>
              <a:t>Baterii, żarówek,</a:t>
            </a:r>
          </a:p>
          <a:p>
            <a:pPr algn="ctr"/>
            <a:r>
              <a:rPr lang="pl-PL" dirty="0"/>
              <a:t>Styropianu,</a:t>
            </a:r>
          </a:p>
          <a:p>
            <a:pPr algn="ctr"/>
            <a:r>
              <a:rPr lang="pl-PL" dirty="0"/>
              <a:t>Liści,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22" y="922009"/>
            <a:ext cx="1980756" cy="130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28522"/>
            <a:ext cx="2088232" cy="164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5" y="3039260"/>
            <a:ext cx="2816593" cy="164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20320"/>
            <a:ext cx="2088232" cy="158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5" y="5085184"/>
            <a:ext cx="2286384" cy="153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47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endParaRPr lang="pl-PL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Odpady domowe powodują ogromny wzrost zanieczyszczeń powietrza.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PALENIE ŚMIECI </a:t>
            </a:r>
            <a:r>
              <a:rPr lang="pl-PL" b="1" u="sng" dirty="0">
                <a:solidFill>
                  <a:srgbClr val="FF0000"/>
                </a:solidFill>
              </a:rPr>
              <a:t>SZKODZI TWOJEMU ZDROWIU     </a:t>
            </a:r>
            <a:r>
              <a:rPr lang="pl-PL" b="1" dirty="0">
                <a:solidFill>
                  <a:srgbClr val="FF0000"/>
                </a:solidFill>
              </a:rPr>
              <a:t>I ZDROWIU TWOICH NAJBLIŻSZYCH, ZANIECZYSZCZA ŚRODOWISKO, W KTÓRYM ŻYJESZ.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29186"/>
            <a:ext cx="2664296" cy="177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0" y="4829186"/>
            <a:ext cx="2833489" cy="1805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trzałka w prawo 6"/>
          <p:cNvSpPr/>
          <p:nvPr/>
        </p:nvSpPr>
        <p:spPr>
          <a:xfrm>
            <a:off x="3574829" y="5319795"/>
            <a:ext cx="2088232" cy="885288"/>
          </a:xfrm>
          <a:prstGeom prst="rightArrow">
            <a:avLst/>
          </a:prstGeom>
          <a:solidFill>
            <a:srgbClr val="FE0000"/>
          </a:solidFill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1830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672</Words>
  <Application>Microsoft Office PowerPoint</Application>
  <PresentationFormat>Pokaz na ekranie (4:3)</PresentationFormat>
  <Paragraphs>117</Paragraphs>
  <Slides>23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Motyw pakietu Office</vt:lpstr>
      <vt:lpstr>ZANIECZYSZCZENIA</vt:lpstr>
      <vt:lpstr>Zanieczyszczenia powietrza</vt:lpstr>
      <vt:lpstr>Przykłady zanieczyszczeń- tlenki</vt:lpstr>
      <vt:lpstr>Prezentacja programu PowerPoint</vt:lpstr>
      <vt:lpstr>ŹRÓDŁA ZANIECZYSZCZEŃ POWIETRZA</vt:lpstr>
      <vt:lpstr>Prezentacja programu PowerPoint</vt:lpstr>
      <vt:lpstr>NISKA EMISJA</vt:lpstr>
      <vt:lpstr>W paleniskach domowych NIE WOLNO spalać:</vt:lpstr>
      <vt:lpstr>Prezentacja programu PowerPoint</vt:lpstr>
      <vt:lpstr>SPALANIE ODPADÓW POWODUJE:</vt:lpstr>
      <vt:lpstr>SKUTKI ZANIECZYSZCZEŃ POWIETRZA- WPŁYW NA ZDROWIE</vt:lpstr>
      <vt:lpstr>Skutki zanieczyszczeń- KWAŚNE DESZCZE</vt:lpstr>
      <vt:lpstr>Skutki zanieczyszczeń- SMOG</vt:lpstr>
      <vt:lpstr>Skutki zanieczyszczeń- DZIURA OZONOWA</vt:lpstr>
      <vt:lpstr>Skutki zanieczyszczeń- EFEKT CIEPLARNIANY</vt:lpstr>
      <vt:lpstr>Zmiany klimatu spowodowane efektem cieplarnianym to:</vt:lpstr>
      <vt:lpstr>CO TY MOŻESZ ZROBIĆ DLA CZYSTEGO POWIETRZA?</vt:lpstr>
      <vt:lpstr>OCHRONA POWIETRZA-  ZMIENIAMY NAWYKI!</vt:lpstr>
      <vt:lpstr>Prezentacja programu PowerPoint</vt:lpstr>
      <vt:lpstr>Prezentacja programu PowerPoint</vt:lpstr>
      <vt:lpstr>CHROŃMY NASZE ŚRODOWISKO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ZANIECZYSZCZENIA</dc:title>
  <dc:creator>Klaudia</dc:creator>
  <cp:lastModifiedBy>Monika Lichańska-Walas</cp:lastModifiedBy>
  <cp:revision>28</cp:revision>
  <dcterms:created xsi:type="dcterms:W3CDTF">2018-01-15T19:27:53Z</dcterms:created>
  <dcterms:modified xsi:type="dcterms:W3CDTF">2018-01-20T20:42:29Z</dcterms:modified>
</cp:coreProperties>
</file>